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600" r:id="rId14"/>
    <p:sldId id="601" r:id="rId15"/>
    <p:sldId id="602" r:id="rId16"/>
    <p:sldId id="603" r:id="rId17"/>
    <p:sldId id="269" r:id="rId18"/>
    <p:sldId id="282" r:id="rId19"/>
    <p:sldId id="283" r:id="rId20"/>
    <p:sldId id="284" r:id="rId21"/>
    <p:sldId id="286" r:id="rId22"/>
    <p:sldId id="287" r:id="rId23"/>
    <p:sldId id="288" r:id="rId24"/>
    <p:sldId id="289" r:id="rId25"/>
    <p:sldId id="291" r:id="rId26"/>
    <p:sldId id="301" r:id="rId27"/>
    <p:sldId id="295" r:id="rId28"/>
    <p:sldId id="604" r:id="rId29"/>
    <p:sldId id="297" r:id="rId30"/>
    <p:sldId id="299" r:id="rId31"/>
    <p:sldId id="584" r:id="rId32"/>
    <p:sldId id="586" r:id="rId33"/>
    <p:sldId id="589" r:id="rId34"/>
    <p:sldId id="591" r:id="rId35"/>
    <p:sldId id="592" r:id="rId36"/>
    <p:sldId id="594" r:id="rId37"/>
    <p:sldId id="593" r:id="rId38"/>
    <p:sldId id="598" r:id="rId39"/>
    <p:sldId id="341" r:id="rId40"/>
    <p:sldId id="605" r:id="rId41"/>
    <p:sldId id="606" r:id="rId42"/>
    <p:sldId id="595" r:id="rId43"/>
    <p:sldId id="596" r:id="rId44"/>
    <p:sldId id="346" r:id="rId45"/>
    <p:sldId id="347" r:id="rId46"/>
    <p:sldId id="348" r:id="rId47"/>
    <p:sldId id="351" r:id="rId48"/>
    <p:sldId id="352" r:id="rId49"/>
    <p:sldId id="599" r:id="rId50"/>
    <p:sldId id="292" r:id="rId51"/>
  </p:sldIdLst>
  <p:sldSz cx="9144000" cy="5143500" type="screen16x9"/>
  <p:notesSz cx="6858000" cy="9144000"/>
  <p:embeddedFontLst>
    <p:embeddedFont>
      <p:font typeface=".VnAristote" panose="020B7200000000000000" pitchFamily="34"/>
      <p:regular r:id="rId53"/>
    </p:embeddedFont>
    <p:embeddedFont>
      <p:font typeface="Amatic SC" pitchFamily="2" charset="-79"/>
      <p:regular r:id="rId54"/>
      <p:bold r:id="rId55"/>
    </p:embeddedFont>
    <p:embeddedFont>
      <p:font typeface="Arial Black" panose="020B0604020202020204" pitchFamily="34" charset="0"/>
      <p:bold r:id="rId56"/>
    </p:embeddedFont>
    <p:embeddedFont>
      <p:font typeface="Barlow" pitchFamily="2" charset="77"/>
      <p:regular r:id="rId57"/>
      <p:bold r:id="rId58"/>
      <p:italic r:id="rId59"/>
      <p:boldItalic r:id="rId60"/>
    </p:embeddedFont>
    <p:embeddedFont>
      <p:font typeface="Barlow Light" pitchFamily="2" charset="77"/>
      <p:regular r:id="rId61"/>
      <p:bold r:id="rId62"/>
      <p:italic r:id="rId63"/>
      <p:boldItalic r:id="rId64"/>
    </p:embeddedFont>
    <p:embeddedFont>
      <p:font typeface="Barlow SemiBold" pitchFamily="2" charset="77"/>
      <p:regular r:id="rId65"/>
      <p:bold r:id="rId66"/>
      <p:italic r:id="rId67"/>
      <p:boldItalic r:id="rId68"/>
    </p:embeddedFont>
    <p:embeddedFont>
      <p:font typeface="Cambria Math" panose="02040503050406030204" pitchFamily="18" charset="0"/>
      <p:regular r:id="rId69"/>
    </p:embeddedFont>
    <p:embeddedFont>
      <p:font typeface="Impact" panose="020B0806030902050204" pitchFamily="34" charset="0"/>
      <p:regular r:id="rId70"/>
    </p:embeddedFont>
    <p:embeddedFont>
      <p:font typeface="Meddon" panose="02000000000000000000" pitchFamily="2" charset="77"/>
      <p:regular r:id="rId71"/>
    </p:embeddedFont>
    <p:embeddedFont>
      <p:font typeface="Nunito" pitchFamily="2" charset="77"/>
      <p:regular r:id="rId72"/>
      <p:bold r:id="rId73"/>
      <p:italic r:id="rId74"/>
      <p:boldItalic r:id="rId75"/>
    </p:embeddedFont>
    <p:embeddedFont>
      <p:font typeface="Nunito Light" pitchFamily="2" charset="77"/>
      <p:regular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0" autoAdjust="0"/>
    <p:restoredTop sz="79407" autoAdjust="0"/>
  </p:normalViewPr>
  <p:slideViewPr>
    <p:cSldViewPr snapToGrid="0">
      <p:cViewPr varScale="1">
        <p:scale>
          <a:sx n="139" d="100"/>
          <a:sy n="139" d="100"/>
        </p:scale>
        <p:origin x="888"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85927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4912fb0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14912fb0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62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14912fb00_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14912fb00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70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14912fb00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14912fb00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230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14912fb00_6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14912fb00_6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541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14912fb00_6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14912fb00_6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6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814912fb00_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814912fb00_8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6124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14912fb00_8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814912fb00_8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93837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814912fb00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814912fb00_8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98901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14912fb00_5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814912fb00_5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2766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14912fb00_5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814912fb00_5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0118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14912fb00_5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814912fb00_5_8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944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14912fb00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14912fb00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95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14912fb00_5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814912fb00_5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11421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14912fb00_5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814912fb00_5_17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1138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Trong sản xuất tư bản bao gồm 2 yếu tố quan trọng: sức lao động - tư liệu sản xuất mà tư bản đã mua.</a:t>
            </a:r>
            <a:endParaRPr dirty="0"/>
          </a:p>
          <a:p>
            <a:pPr marL="0" lvl="0" indent="0" algn="l" rtl="0">
              <a:spcBef>
                <a:spcPts val="0"/>
              </a:spcBef>
              <a:spcAft>
                <a:spcPts val="0"/>
              </a:spcAft>
              <a:buNone/>
            </a:pPr>
            <a:r>
              <a:rPr lang="en" dirty="0"/>
              <a:t>Lao động tất yếu, lao động thặng dư</a:t>
            </a:r>
          </a:p>
          <a:p>
            <a:pPr marL="0" lvl="0" indent="0" algn="l" rtl="0">
              <a:spcBef>
                <a:spcPts val="0"/>
              </a:spcBef>
              <a:spcAft>
                <a:spcPts val="0"/>
              </a:spcAft>
              <a:buNone/>
            </a:pPr>
            <a:r>
              <a:rPr lang="en" dirty="0"/>
              <a:t>W</a:t>
            </a:r>
            <a:r>
              <a:rPr lang="en" baseline="0" dirty="0"/>
              <a:t> (20kg sợi) = 24c+ 3v + 3m</a:t>
            </a:r>
          </a:p>
          <a:p>
            <a:pPr marL="0" lvl="0" indent="0" algn="l" rtl="0">
              <a:spcBef>
                <a:spcPts val="0"/>
              </a:spcBef>
              <a:spcAft>
                <a:spcPts val="0"/>
              </a:spcAft>
              <a:buNone/>
            </a:pPr>
            <a:r>
              <a:rPr lang="en-US" baseline="0" dirty="0"/>
              <a:t>G</a:t>
            </a:r>
            <a:r>
              <a:rPr lang="en" baseline="0" dirty="0"/>
              <a:t>iá trị mới: v + m = 3v + 3m</a:t>
            </a:r>
            <a:endParaRPr dirty="0"/>
          </a:p>
        </p:txBody>
      </p:sp>
    </p:spTree>
    <p:extLst>
      <p:ext uri="{BB962C8B-B14F-4D97-AF65-F5344CB8AC3E}">
        <p14:creationId xmlns:p14="http://schemas.microsoft.com/office/powerpoint/2010/main" val="1722498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713a408282_18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713a408282_18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100" b="0" i="0" u="none" strike="noStrike" cap="none">
                <a:solidFill>
                  <a:srgbClr val="000000"/>
                </a:solidFill>
                <a:latin typeface="Arial"/>
                <a:ea typeface="Arial"/>
                <a:cs typeface="Arial"/>
                <a:sym typeface="Arial"/>
              </a:rPr>
              <a:t>c – Constant</a:t>
            </a:r>
            <a:endParaRPr/>
          </a:p>
          <a:p>
            <a:pPr marL="0" lvl="0" indent="0" algn="l" rtl="0">
              <a:lnSpc>
                <a:spcPct val="100000"/>
              </a:lnSpc>
              <a:spcBef>
                <a:spcPts val="0"/>
              </a:spcBef>
              <a:spcAft>
                <a:spcPts val="0"/>
              </a:spcAft>
              <a:buSzPts val="1400"/>
              <a:buNone/>
            </a:pPr>
            <a:r>
              <a:rPr lang="en" sz="1100" b="0" i="0" u="none" strike="noStrike" cap="none">
                <a:solidFill>
                  <a:srgbClr val="000000"/>
                </a:solidFill>
                <a:latin typeface="Arial"/>
                <a:ea typeface="Arial"/>
                <a:cs typeface="Arial"/>
                <a:sym typeface="Arial"/>
              </a:rPr>
              <a:t> v – Variable)</a:t>
            </a:r>
            <a:endParaRPr/>
          </a:p>
        </p:txBody>
      </p:sp>
    </p:spTree>
    <p:extLst>
      <p:ext uri="{BB962C8B-B14F-4D97-AF65-F5344CB8AC3E}">
        <p14:creationId xmlns:p14="http://schemas.microsoft.com/office/powerpoint/2010/main" val="1197291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78c782f63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78c782f6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862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99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14912fb00_4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14912fb00_4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0747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066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14912fb00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14912fb00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27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14912fb00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814912fb00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2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814912fb00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814912fb00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84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814912fb00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814912fb0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14912fb00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814912fb00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sự vận động của tiền thông thường và tiền tư bản</a:t>
            </a:r>
            <a:endParaRPr/>
          </a:p>
          <a:p>
            <a:pPr marL="0" lvl="0" indent="0" algn="l" rtl="0">
              <a:spcBef>
                <a:spcPts val="0"/>
              </a:spcBef>
              <a:spcAft>
                <a:spcPts val="0"/>
              </a:spcAft>
              <a:buNone/>
            </a:pPr>
            <a:r>
              <a:rPr lang="en"/>
              <a:t>- đều do 2 giai đoạn đối lập nhau là mua và bán hợp thành</a:t>
            </a:r>
            <a:endParaRPr/>
          </a:p>
          <a:p>
            <a:pPr marL="0" lvl="0" indent="0" algn="l" rtl="0">
              <a:spcBef>
                <a:spcPts val="0"/>
              </a:spcBef>
              <a:spcAft>
                <a:spcPts val="0"/>
              </a:spcAft>
              <a:buNone/>
            </a:pPr>
            <a:r>
              <a:rPr lang="en"/>
              <a:t>- đều có 2 nhân tố vật chất đối diện nhau là tiền và hàng</a:t>
            </a:r>
            <a:endParaRPr/>
          </a:p>
          <a:p>
            <a:pPr marL="0" lvl="0" indent="0" algn="l" rtl="0">
              <a:spcBef>
                <a:spcPts val="0"/>
              </a:spcBef>
              <a:spcAft>
                <a:spcPts val="0"/>
              </a:spcAft>
              <a:buNone/>
            </a:pPr>
            <a:r>
              <a:rPr lang="en"/>
              <a:t>- 2 người có quan hệ kinh tế với nhau là người mua và người bán</a:t>
            </a:r>
            <a:endParaRPr/>
          </a:p>
        </p:txBody>
      </p:sp>
    </p:spTree>
    <p:extLst>
      <p:ext uri="{BB962C8B-B14F-4D97-AF65-F5344CB8AC3E}">
        <p14:creationId xmlns:p14="http://schemas.microsoft.com/office/powerpoint/2010/main" val="23516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p:spTree>
      <p:nvGrpSpPr>
        <p:cNvPr id="1"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1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 name="Google Shape;253;p4"/>
          <p:cNvSpPr txBox="1">
            <a:spLocks noGrp="1"/>
          </p:cNvSpPr>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a:endParaRPr/>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1"/>
                </a:solidFill>
              </a:rPr>
              <a:t>“</a:t>
            </a:r>
            <a:endParaRPr sz="9600">
              <a:solidFill>
                <a:schemeClr val="lt1"/>
              </a:solidFill>
            </a:endParaRPr>
          </a:p>
        </p:txBody>
      </p:sp>
      <p:sp>
        <p:nvSpPr>
          <p:cNvPr id="255" name="Google Shape;255;p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5"/>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88" name="Google Shape;288;p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89"/>
        <p:cNvGrpSpPr/>
        <p:nvPr/>
      </p:nvGrpSpPr>
      <p:grpSpPr>
        <a:xfrm>
          <a:off x="0" y="0"/>
          <a:ext cx="0" cy="0"/>
          <a:chOff x="0" y="0"/>
          <a:chExt cx="0" cy="0"/>
        </a:xfrm>
      </p:grpSpPr>
      <p:sp>
        <p:nvSpPr>
          <p:cNvPr id="290" name="Google Shape;290;p6"/>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rot="-5400000">
            <a:off x="8018100" y="-167410"/>
            <a:ext cx="318554" cy="653721"/>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6"/>
          <p:cNvSpPr txBox="1">
            <a:spLocks noGrp="1"/>
          </p:cNvSpPr>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
        <p:nvSpPr>
          <p:cNvPr id="319" name="Google Shape;319;p6"/>
          <p:cNvSpPr txBox="1">
            <a:spLocks noGrp="1"/>
          </p:cNvSpPr>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20" name="Google Shape;320;p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2" name="Google Shape;352;p7"/>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3" name="Google Shape;353;p7"/>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4" name="Google Shape;354;p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8"/>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6" name="Google Shape;386;p8"/>
          <p:cNvSpPr txBox="1">
            <a:spLocks noGrp="1"/>
          </p:cNvSpPr>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7" name="Google Shape;387;p8"/>
          <p:cNvSpPr txBox="1">
            <a:spLocks noGrp="1"/>
          </p:cNvSpPr>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8" name="Google Shape;388;p8"/>
          <p:cNvSpPr txBox="1">
            <a:spLocks noGrp="1"/>
          </p:cNvSpPr>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9" name="Google Shape;389;p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0" name="Google Shape;420;p9"/>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1" name="Google Shape;421;p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0"/>
          <p:cNvSpPr txBox="1">
            <a:spLocks noGrp="1"/>
          </p:cNvSpPr>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a:endParaRPr/>
          </a:p>
        </p:txBody>
      </p:sp>
      <p:sp>
        <p:nvSpPr>
          <p:cNvPr id="452" name="Google Shape;452;p1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2E1B9B57-0980-4C1A-B992-06DB2064AAE3}"/>
              </a:ext>
            </a:extLst>
          </p:cNvPr>
          <p:cNvPicPr>
            <a:picLocks noChangeAspect="1"/>
          </p:cNvPicPr>
          <p:nvPr userDrawn="1"/>
        </p:nvPicPr>
        <p:blipFill>
          <a:blip r:embed="rId13"/>
          <a:stretch>
            <a:fillRect/>
          </a:stretch>
        </p:blipFill>
        <p:spPr>
          <a:xfrm>
            <a:off x="7715005" y="81496"/>
            <a:ext cx="1311592" cy="35418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25.wmf"/></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GIÁ TRỊ THẶNG DƯ TRONG NỀN KINH TẾ THỊ TRƯỜNG</a:t>
            </a:r>
            <a:endParaRPr dirty="0">
              <a:latin typeface="Times New Roman" panose="02020603050405020304" pitchFamily="18" charset="0"/>
              <a:cs typeface="Times New Roman" panose="02020603050405020304" pitchFamily="18" charset="0"/>
            </a:endParaRPr>
          </a:p>
        </p:txBody>
      </p:sp>
      <p:sp>
        <p:nvSpPr>
          <p:cNvPr id="531" name="Google Shape;531;p15"/>
          <p:cNvSpPr txBox="1"/>
          <p:nvPr/>
        </p:nvSpPr>
        <p:spPr>
          <a:xfrm>
            <a:off x="767250" y="68487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dirty="0">
              <a:solidFill>
                <a:srgbClr val="990000"/>
              </a:solidFill>
              <a:latin typeface="Barlow"/>
              <a:ea typeface="Barlow"/>
              <a:cs typeface="Barlow"/>
              <a:sym typeface="Barlow"/>
            </a:endParaRPr>
          </a:p>
        </p:txBody>
      </p:sp>
      <p:sp>
        <p:nvSpPr>
          <p:cNvPr id="4" name="TextBox 3">
            <a:extLst>
              <a:ext uri="{FF2B5EF4-FFF2-40B4-BE49-F238E27FC236}">
                <a16:creationId xmlns:a16="http://schemas.microsoft.com/office/drawing/2014/main" id="{D64898B7-9327-D34D-9BB5-32FD1FE474A7}"/>
              </a:ext>
            </a:extLst>
          </p:cNvPr>
          <p:cNvSpPr txBox="1"/>
          <p:nvPr/>
        </p:nvSpPr>
        <p:spPr>
          <a:xfrm>
            <a:off x="886968" y="3675888"/>
            <a:ext cx="7622600" cy="646331"/>
          </a:xfrm>
          <a:prstGeom prst="rect">
            <a:avLst/>
          </a:prstGeom>
          <a:noFill/>
        </p:spPr>
        <p:txBody>
          <a:bodyPr wrap="none" rtlCol="0">
            <a:spAutoFit/>
          </a:bodyPr>
          <a:lstStyle/>
          <a:p>
            <a:r>
              <a:rPr lang="en-US" sz="3600" dirty="0" err="1"/>
              <a:t>Giảng</a:t>
            </a:r>
            <a:r>
              <a:rPr lang="en-US" sz="3600" dirty="0"/>
              <a:t> </a:t>
            </a:r>
            <a:r>
              <a:rPr lang="en-US" sz="3600" dirty="0" err="1"/>
              <a:t>viên</a:t>
            </a:r>
            <a:r>
              <a:rPr lang="en-US" sz="3600" dirty="0"/>
              <a:t>: PhD. S. </a:t>
            </a:r>
            <a:r>
              <a:rPr lang="en-US" sz="3600" dirty="0" err="1"/>
              <a:t>Ngô</a:t>
            </a:r>
            <a:r>
              <a:rPr lang="en-US" sz="3600" dirty="0"/>
              <a:t> </a:t>
            </a:r>
            <a:r>
              <a:rPr lang="en-US" sz="3600" dirty="0" err="1"/>
              <a:t>Khánh</a:t>
            </a:r>
            <a:r>
              <a:rPr lang="en-US" sz="3600" dirty="0"/>
              <a:t> </a:t>
            </a:r>
            <a:r>
              <a:rPr lang="en-US" sz="3600" dirty="0" err="1"/>
              <a:t>Duy</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21" name="Google Shape;621;p24"/>
          <p:cNvSpPr txBox="1"/>
          <p:nvPr/>
        </p:nvSpPr>
        <p:spPr>
          <a:xfrm>
            <a:off x="900450"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accent1"/>
              </a:solidFill>
            </a:endParaRPr>
          </a:p>
        </p:txBody>
      </p:sp>
      <p:sp>
        <p:nvSpPr>
          <p:cNvPr id="622" name="Google Shape;622;p24"/>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623" name="Google Shape;623;p24"/>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624" name="Google Shape;624;p24"/>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25" name="Google Shape;625;p24"/>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26" name="Google Shape;626;p24"/>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27" name="Google Shape;627;p24"/>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28" name="Google Shape;628;p24"/>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29" name="Google Shape;629;p24"/>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30" name="Google Shape;630;p24"/>
          <p:cNvCxnSpPr>
            <a:stCxn id="624" idx="7"/>
            <a:endCxn id="62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1" name="Google Shape;631;p24"/>
          <p:cNvCxnSpPr>
            <a:stCxn id="626" idx="7"/>
            <a:endCxn id="62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2" name="Google Shape;632;p24"/>
          <p:cNvCxnSpPr>
            <a:stCxn id="629" idx="7"/>
            <a:endCxn id="62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3" name="Google Shape;633;p24"/>
          <p:cNvCxnSpPr>
            <a:stCxn id="628" idx="7"/>
            <a:endCxn id="62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34" name="Google Shape;634;p24"/>
          <p:cNvPicPr preferRelativeResize="0"/>
          <p:nvPr/>
        </p:nvPicPr>
        <p:blipFill>
          <a:blip r:embed="rId3">
            <a:alphaModFix/>
          </a:blip>
          <a:stretch>
            <a:fillRect/>
          </a:stretch>
        </p:blipFill>
        <p:spPr>
          <a:xfrm>
            <a:off x="724863" y="2607850"/>
            <a:ext cx="3467375" cy="1169550"/>
          </a:xfrm>
          <a:prstGeom prst="rect">
            <a:avLst/>
          </a:prstGeom>
          <a:noFill/>
          <a:ln>
            <a:noFill/>
          </a:ln>
        </p:spPr>
      </p:pic>
      <p:pic>
        <p:nvPicPr>
          <p:cNvPr id="635" name="Google Shape;635;p24"/>
          <p:cNvPicPr preferRelativeResize="0"/>
          <p:nvPr/>
        </p:nvPicPr>
        <p:blipFill>
          <a:blip r:embed="rId4">
            <a:alphaModFix/>
          </a:blip>
          <a:stretch>
            <a:fillRect/>
          </a:stretch>
        </p:blipFill>
        <p:spPr>
          <a:xfrm>
            <a:off x="5120250" y="2607850"/>
            <a:ext cx="3581576" cy="1169551"/>
          </a:xfrm>
          <a:prstGeom prst="rect">
            <a:avLst/>
          </a:prstGeom>
          <a:noFill/>
          <a:ln>
            <a:noFill/>
          </a:ln>
        </p:spPr>
      </p:pic>
      <p:pic>
        <p:nvPicPr>
          <p:cNvPr id="636" name="Google Shape;636;p24"/>
          <p:cNvPicPr preferRelativeResize="0"/>
          <p:nvPr/>
        </p:nvPicPr>
        <p:blipFill>
          <a:blip r:embed="rId5">
            <a:alphaModFix/>
          </a:blip>
          <a:stretch>
            <a:fillRect/>
          </a:stretch>
        </p:blipFill>
        <p:spPr>
          <a:xfrm>
            <a:off x="7779550" y="3241225"/>
            <a:ext cx="851700" cy="437643"/>
          </a:xfrm>
          <a:prstGeom prst="rect">
            <a:avLst/>
          </a:prstGeom>
          <a:noFill/>
          <a:ln>
            <a:noFill/>
          </a:ln>
        </p:spPr>
      </p:pic>
      <p:pic>
        <p:nvPicPr>
          <p:cNvPr id="637" name="Google Shape;637;p24"/>
          <p:cNvPicPr preferRelativeResize="0"/>
          <p:nvPr/>
        </p:nvPicPr>
        <p:blipFill rotWithShape="1">
          <a:blip r:embed="rId6">
            <a:alphaModFix/>
          </a:blip>
          <a:srcRect l="1560" r="-1560"/>
          <a:stretch/>
        </p:blipFill>
        <p:spPr>
          <a:xfrm>
            <a:off x="724875" y="2607850"/>
            <a:ext cx="3693826" cy="1169550"/>
          </a:xfrm>
          <a:prstGeom prst="rect">
            <a:avLst/>
          </a:prstGeom>
          <a:noFill/>
          <a:ln>
            <a:noFill/>
          </a:ln>
        </p:spPr>
      </p:pic>
      <p:pic>
        <p:nvPicPr>
          <p:cNvPr id="638" name="Google Shape;638;p24"/>
          <p:cNvPicPr preferRelativeResize="0"/>
          <p:nvPr/>
        </p:nvPicPr>
        <p:blipFill>
          <a:blip r:embed="rId7">
            <a:alphaModFix/>
          </a:blip>
          <a:stretch>
            <a:fillRect/>
          </a:stretch>
        </p:blipFill>
        <p:spPr>
          <a:xfrm>
            <a:off x="5136725" y="2592975"/>
            <a:ext cx="3548626" cy="1199288"/>
          </a:xfrm>
          <a:prstGeom prst="rect">
            <a:avLst/>
          </a:prstGeom>
          <a:noFill/>
          <a:ln>
            <a:noFill/>
          </a:ln>
        </p:spPr>
      </p:pic>
      <p:sp>
        <p:nvSpPr>
          <p:cNvPr id="639" name="Google Shape;639;p24"/>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EAA16"/>
                </a:solidFill>
                <a:latin typeface="Barlow"/>
                <a:ea typeface="Barlow"/>
                <a:cs typeface="Barlow"/>
                <a:sym typeface="Barlow"/>
              </a:rPr>
              <a:t>Khác nhau về biểu hiện bên ngoài</a:t>
            </a:r>
            <a:endParaRPr sz="2400" b="1">
              <a:solidFill>
                <a:srgbClr val="FEAA16"/>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45" name="Google Shape;645;p25"/>
          <p:cNvSpPr txBox="1"/>
          <p:nvPr/>
        </p:nvSpPr>
        <p:spPr>
          <a:xfrm>
            <a:off x="3697038" y="693150"/>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646" name="Google Shape;646;p25"/>
          <p:cNvSpPr/>
          <p:nvPr/>
        </p:nvSpPr>
        <p:spPr>
          <a:xfrm>
            <a:off x="3198638"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47" name="Google Shape;647;p25"/>
          <p:cNvSpPr/>
          <p:nvPr/>
        </p:nvSpPr>
        <p:spPr>
          <a:xfrm>
            <a:off x="5621825"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48" name="Google Shape;648;p25"/>
          <p:cNvSpPr/>
          <p:nvPr/>
        </p:nvSpPr>
        <p:spPr>
          <a:xfrm>
            <a:off x="4363738"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49" name="Google Shape;649;p25"/>
          <p:cNvCxnSpPr>
            <a:stCxn id="646" idx="7"/>
            <a:endCxn id="648" idx="1"/>
          </p:cNvCxnSpPr>
          <p:nvPr/>
        </p:nvCxnSpPr>
        <p:spPr>
          <a:xfrm rot="-5400000" flipH="1">
            <a:off x="4016099" y="1444369"/>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50" name="Google Shape;650;p25"/>
          <p:cNvCxnSpPr>
            <a:stCxn id="648" idx="7"/>
            <a:endCxn id="647" idx="1"/>
          </p:cNvCxnSpPr>
          <p:nvPr/>
        </p:nvCxnSpPr>
        <p:spPr>
          <a:xfrm rot="-5400000" flipH="1">
            <a:off x="5227699" y="1397869"/>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sp>
        <p:nvSpPr>
          <p:cNvPr id="651" name="Google Shape;651;p25"/>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EAA16"/>
                </a:solidFill>
                <a:latin typeface="Barlow"/>
                <a:ea typeface="Barlow"/>
                <a:cs typeface="Barlow"/>
                <a:sym typeface="Barlow"/>
              </a:rPr>
              <a:t>Khác nhau về bản chất bên trong</a:t>
            </a:r>
            <a:endParaRPr sz="2400" b="1">
              <a:solidFill>
                <a:srgbClr val="FEAA16"/>
              </a:solidFill>
              <a:latin typeface="Barlow"/>
              <a:ea typeface="Barlow"/>
              <a:cs typeface="Barlow"/>
              <a:sym typeface="Barlow"/>
            </a:endParaRPr>
          </a:p>
        </p:txBody>
      </p:sp>
      <p:pic>
        <p:nvPicPr>
          <p:cNvPr id="652" name="Google Shape;652;p25"/>
          <p:cNvPicPr preferRelativeResize="0"/>
          <p:nvPr/>
        </p:nvPicPr>
        <p:blipFill>
          <a:blip r:embed="rId3">
            <a:alphaModFix/>
          </a:blip>
          <a:stretch>
            <a:fillRect/>
          </a:stretch>
        </p:blipFill>
        <p:spPr>
          <a:xfrm>
            <a:off x="2005490" y="2428300"/>
            <a:ext cx="5413375" cy="200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58" name="Google Shape;658;p26"/>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a:ea typeface="Barlow"/>
                <a:cs typeface="Barlow"/>
                <a:sym typeface="Barlow"/>
              </a:rPr>
              <a:t>Khác nhau về bản chất bên trong</a:t>
            </a:r>
            <a:endParaRPr sz="2400" b="1">
              <a:solidFill>
                <a:schemeClr val="accent1"/>
              </a:solidFill>
              <a:latin typeface="Barlow"/>
              <a:ea typeface="Barlow"/>
              <a:cs typeface="Barlow"/>
              <a:sym typeface="Barlow"/>
            </a:endParaRPr>
          </a:p>
        </p:txBody>
      </p:sp>
      <p:sp>
        <p:nvSpPr>
          <p:cNvPr id="659" name="Google Shape;659;p26"/>
          <p:cNvSpPr txBox="1"/>
          <p:nvPr/>
        </p:nvSpPr>
        <p:spPr>
          <a:xfrm>
            <a:off x="3892338" y="722863"/>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660" name="Google Shape;660;p26"/>
          <p:cNvSpPr/>
          <p:nvPr/>
        </p:nvSpPr>
        <p:spPr>
          <a:xfrm>
            <a:off x="567276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61" name="Google Shape;661;p26"/>
          <p:cNvSpPr/>
          <p:nvPr/>
        </p:nvSpPr>
        <p:spPr>
          <a:xfrm>
            <a:off x="448851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62" name="Google Shape;662;p26"/>
          <p:cNvSpPr/>
          <p:nvPr/>
        </p:nvSpPr>
        <p:spPr>
          <a:xfrm>
            <a:off x="330426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63" name="Google Shape;663;p26"/>
          <p:cNvCxnSpPr>
            <a:stCxn id="662" idx="7"/>
            <a:endCxn id="661" idx="1"/>
          </p:cNvCxnSpPr>
          <p:nvPr/>
        </p:nvCxnSpPr>
        <p:spPr>
          <a:xfrm rot="-5400000" flipH="1">
            <a:off x="4131324" y="1491182"/>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64" name="Google Shape;664;p26"/>
          <p:cNvCxnSpPr>
            <a:stCxn id="661" idx="7"/>
            <a:endCxn id="660" idx="1"/>
          </p:cNvCxnSpPr>
          <p:nvPr/>
        </p:nvCxnSpPr>
        <p:spPr>
          <a:xfrm rot="-5400000" flipH="1">
            <a:off x="5315574" y="1491182"/>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65" name="Google Shape;665;p26"/>
          <p:cNvPicPr preferRelativeResize="0"/>
          <p:nvPr/>
        </p:nvPicPr>
        <p:blipFill>
          <a:blip r:embed="rId3">
            <a:alphaModFix/>
          </a:blip>
          <a:stretch>
            <a:fillRect/>
          </a:stretch>
        </p:blipFill>
        <p:spPr>
          <a:xfrm>
            <a:off x="2418454" y="2699900"/>
            <a:ext cx="4771600" cy="1558150"/>
          </a:xfrm>
          <a:prstGeom prst="rect">
            <a:avLst/>
          </a:prstGeom>
          <a:noFill/>
          <a:ln>
            <a:noFill/>
          </a:ln>
        </p:spPr>
      </p:pic>
      <p:pic>
        <p:nvPicPr>
          <p:cNvPr id="666" name="Google Shape;666;p26"/>
          <p:cNvPicPr preferRelativeResize="0"/>
          <p:nvPr/>
        </p:nvPicPr>
        <p:blipFill>
          <a:blip r:embed="rId4">
            <a:alphaModFix/>
          </a:blip>
          <a:stretch>
            <a:fillRect/>
          </a:stretch>
        </p:blipFill>
        <p:spPr>
          <a:xfrm>
            <a:off x="3969975" y="2699900"/>
            <a:ext cx="1818050" cy="1558150"/>
          </a:xfrm>
          <a:prstGeom prst="rect">
            <a:avLst/>
          </a:prstGeom>
          <a:noFill/>
          <a:ln>
            <a:noFill/>
          </a:ln>
        </p:spPr>
      </p:pic>
      <p:pic>
        <p:nvPicPr>
          <p:cNvPr id="667" name="Google Shape;667;p26"/>
          <p:cNvPicPr preferRelativeResize="0"/>
          <p:nvPr/>
        </p:nvPicPr>
        <p:blipFill>
          <a:blip r:embed="rId5">
            <a:alphaModFix/>
          </a:blip>
          <a:stretch>
            <a:fillRect/>
          </a:stretch>
        </p:blipFill>
        <p:spPr>
          <a:xfrm>
            <a:off x="5672775" y="3358800"/>
            <a:ext cx="1214300" cy="603175"/>
          </a:xfrm>
          <a:prstGeom prst="rect">
            <a:avLst/>
          </a:prstGeom>
          <a:noFill/>
          <a:ln>
            <a:noFill/>
          </a:ln>
        </p:spPr>
      </p:pic>
      <p:pic>
        <p:nvPicPr>
          <p:cNvPr id="668" name="Google Shape;668;p26"/>
          <p:cNvPicPr preferRelativeResize="0"/>
          <p:nvPr/>
        </p:nvPicPr>
        <p:blipFill>
          <a:blip r:embed="rId5">
            <a:alphaModFix/>
          </a:blip>
          <a:stretch>
            <a:fillRect/>
          </a:stretch>
        </p:blipFill>
        <p:spPr>
          <a:xfrm>
            <a:off x="5837675" y="3574725"/>
            <a:ext cx="1214300" cy="603182"/>
          </a:xfrm>
          <a:prstGeom prst="rect">
            <a:avLst/>
          </a:prstGeom>
          <a:noFill/>
          <a:ln>
            <a:noFill/>
          </a:ln>
        </p:spPr>
      </p:pic>
      <p:sp>
        <p:nvSpPr>
          <p:cNvPr id="669" name="Google Shape;669;p26"/>
          <p:cNvSpPr/>
          <p:nvPr/>
        </p:nvSpPr>
        <p:spPr>
          <a:xfrm>
            <a:off x="1139350" y="2699900"/>
            <a:ext cx="586800" cy="6537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txBox="1"/>
          <p:nvPr/>
        </p:nvSpPr>
        <p:spPr>
          <a:xfrm>
            <a:off x="1014750" y="3574725"/>
            <a:ext cx="14037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 = T</a:t>
            </a:r>
            <a:endParaRPr sz="2400"/>
          </a:p>
        </p:txBody>
      </p:sp>
      <p:sp>
        <p:nvSpPr>
          <p:cNvPr id="671" name="Google Shape;671;p26"/>
          <p:cNvSpPr/>
          <p:nvPr/>
        </p:nvSpPr>
        <p:spPr>
          <a:xfrm>
            <a:off x="7767200" y="2750675"/>
            <a:ext cx="470400" cy="449100"/>
          </a:xfrm>
          <a:prstGeom prst="hear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txBox="1"/>
          <p:nvPr/>
        </p:nvSpPr>
        <p:spPr>
          <a:xfrm>
            <a:off x="7339550" y="3574725"/>
            <a:ext cx="1818000" cy="728100"/>
          </a:xfrm>
          <a:prstGeom prst="rect">
            <a:avLst/>
          </a:prstGeom>
          <a:noFill/>
          <a:ln>
            <a:noFill/>
          </a:ln>
        </p:spPr>
        <p:txBody>
          <a:bodyPr spcFirstLastPara="1" wrap="square" lIns="91425" tIns="91425" rIns="91425" bIns="91425" anchor="t" anchorCtr="0">
            <a:noAutofit/>
          </a:bodyPr>
          <a:lstStyle/>
          <a:p>
            <a:pPr lvl="0"/>
            <a:r>
              <a:rPr lang="en" sz="2400" dirty="0"/>
              <a:t>T’ = T + </a:t>
            </a:r>
            <a:r>
              <a:rPr lang="vi-VN" sz="2400" dirty="0"/>
              <a:t>∆</a:t>
            </a:r>
            <a:r>
              <a:rPr lang="en" sz="2400" dirty="0"/>
              <a:t>T</a:t>
            </a:r>
            <a:r>
              <a:rPr lang="en" sz="2400" dirty="0">
                <a:latin typeface="Barlow Light"/>
                <a:ea typeface="Barlow Light"/>
                <a:cs typeface="Barlow Light"/>
                <a:sym typeface="Barlow Light"/>
              </a:rPr>
              <a:t> </a:t>
            </a:r>
            <a:endParaRPr sz="2400" dirty="0">
              <a:latin typeface="Barlow Light"/>
              <a:ea typeface="Barlow Light"/>
              <a:cs typeface="Barlow Light"/>
              <a:sym typeface="Barlow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20B854-9157-4142-9CB2-F2E15EA0D2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3" name="Rectangle 2">
            <a:extLst>
              <a:ext uri="{FF2B5EF4-FFF2-40B4-BE49-F238E27FC236}">
                <a16:creationId xmlns:a16="http://schemas.microsoft.com/office/drawing/2014/main" id="{8821B5B0-D907-0047-BA5E-128F91D394DF}"/>
              </a:ext>
            </a:extLst>
          </p:cNvPr>
          <p:cNvSpPr/>
          <p:nvPr/>
        </p:nvSpPr>
        <p:spPr>
          <a:xfrm>
            <a:off x="832104" y="167087"/>
            <a:ext cx="7672150" cy="3785652"/>
          </a:xfrm>
          <a:prstGeom prst="rect">
            <a:avLst/>
          </a:prstGeom>
        </p:spPr>
        <p:txBody>
          <a:bodyPr wrap="square">
            <a:spAutoFit/>
          </a:bodyPr>
          <a:lstStyle/>
          <a:p>
            <a:pPr marL="0" indent="0">
              <a:buNone/>
            </a:pPr>
            <a:r>
              <a:rPr lang="en-US" sz="2000" dirty="0"/>
              <a:t>T1 </a:t>
            </a:r>
            <a:r>
              <a:rPr lang="en-US" sz="2000" dirty="0" err="1"/>
              <a:t>mua</a:t>
            </a:r>
            <a:r>
              <a:rPr lang="en-US" sz="2000" dirty="0"/>
              <a:t> H1 – H1 </a:t>
            </a:r>
            <a:r>
              <a:rPr lang="en-US" sz="2000" dirty="0" err="1"/>
              <a:t>thành</a:t>
            </a:r>
            <a:r>
              <a:rPr lang="en-US" sz="2000" dirty="0"/>
              <a:t> H2 – H2 </a:t>
            </a:r>
            <a:r>
              <a:rPr lang="en-US" sz="2000" dirty="0" err="1"/>
              <a:t>tạo</a:t>
            </a:r>
            <a:r>
              <a:rPr lang="en-US" sz="2000" dirty="0"/>
              <a:t> T2</a:t>
            </a:r>
          </a:p>
          <a:p>
            <a:pPr marL="0" indent="0">
              <a:buNone/>
            </a:pPr>
            <a:r>
              <a:rPr lang="en-US" sz="2000" dirty="0"/>
              <a:t>100 </a:t>
            </a:r>
            <a:r>
              <a:rPr lang="en-US" sz="2000" dirty="0" err="1"/>
              <a:t>mua</a:t>
            </a:r>
            <a:r>
              <a:rPr lang="en-US" sz="2000" dirty="0"/>
              <a:t> </a:t>
            </a:r>
            <a:r>
              <a:rPr lang="en-US" sz="2000" dirty="0" err="1"/>
              <a:t>vải+kim+chỉ</a:t>
            </a:r>
            <a:r>
              <a:rPr lang="en-US" sz="2000" dirty="0"/>
              <a:t> - </a:t>
            </a:r>
            <a:r>
              <a:rPr lang="en-US" sz="2000" dirty="0" err="1"/>
              <a:t>Vải+kim+chỉ</a:t>
            </a:r>
            <a:r>
              <a:rPr lang="en-US" sz="2000" dirty="0"/>
              <a:t> </a:t>
            </a:r>
            <a:r>
              <a:rPr lang="en-US" sz="2000" dirty="0" err="1"/>
              <a:t>thành</a:t>
            </a:r>
            <a:r>
              <a:rPr lang="en-US" sz="2000" dirty="0"/>
              <a:t> </a:t>
            </a:r>
            <a:r>
              <a:rPr lang="en-US" sz="2000" dirty="0" err="1"/>
              <a:t>áo</a:t>
            </a:r>
            <a:r>
              <a:rPr lang="en-US" sz="2000" dirty="0"/>
              <a:t> – </a:t>
            </a:r>
            <a:r>
              <a:rPr lang="en-US" sz="2000" dirty="0" err="1"/>
              <a:t>áo</a:t>
            </a:r>
            <a:r>
              <a:rPr lang="en-US" sz="2000" dirty="0"/>
              <a:t> </a:t>
            </a:r>
            <a:r>
              <a:rPr lang="en-US" sz="2000" dirty="0" err="1"/>
              <a:t>tạo</a:t>
            </a:r>
            <a:r>
              <a:rPr lang="en-US" sz="2000" dirty="0"/>
              <a:t> 150. </a:t>
            </a:r>
            <a:r>
              <a:rPr lang="en-US" sz="2000" dirty="0" err="1"/>
              <a:t>Vậy</a:t>
            </a:r>
            <a:r>
              <a:rPr lang="en-US" sz="2000" dirty="0"/>
              <a:t> 50 </a:t>
            </a:r>
            <a:r>
              <a:rPr lang="en-US" sz="2000" dirty="0" err="1"/>
              <a:t>dư</a:t>
            </a:r>
            <a:r>
              <a:rPr lang="en-US" sz="2000" dirty="0"/>
              <a:t> ra </a:t>
            </a:r>
            <a:r>
              <a:rPr lang="en-US" sz="2000" dirty="0" err="1"/>
              <a:t>là</a:t>
            </a:r>
            <a:r>
              <a:rPr lang="en-US" sz="2000" dirty="0"/>
              <a:t> </a:t>
            </a:r>
            <a:r>
              <a:rPr lang="en-US" sz="2000" dirty="0" err="1"/>
              <a:t>tiền</a:t>
            </a:r>
            <a:r>
              <a:rPr lang="en-US" sz="2000" dirty="0"/>
              <a:t> </a:t>
            </a:r>
            <a:r>
              <a:rPr lang="en-US" sz="2000" dirty="0" err="1"/>
              <a:t>lãi</a:t>
            </a:r>
            <a:r>
              <a:rPr lang="en-US" sz="2000" dirty="0"/>
              <a:t> (</a:t>
            </a:r>
            <a:r>
              <a:rPr lang="en-US" sz="2000" dirty="0" err="1"/>
              <a:t>giá</a:t>
            </a:r>
            <a:r>
              <a:rPr lang="en-US" sz="2000" dirty="0"/>
              <a:t> </a:t>
            </a:r>
            <a:r>
              <a:rPr lang="en-US" sz="2000" dirty="0" err="1"/>
              <a:t>trị</a:t>
            </a:r>
            <a:r>
              <a:rPr lang="en-US" sz="2000" dirty="0"/>
              <a:t> </a:t>
            </a:r>
            <a:r>
              <a:rPr lang="en-US" sz="2000" dirty="0" err="1"/>
              <a:t>bóc</a:t>
            </a:r>
            <a:r>
              <a:rPr lang="en-US" sz="2000" dirty="0"/>
              <a:t> </a:t>
            </a:r>
            <a:r>
              <a:rPr lang="en-US" sz="2000" dirty="0" err="1"/>
              <a:t>lột</a:t>
            </a:r>
            <a:r>
              <a:rPr lang="en-US" sz="2000" dirty="0"/>
              <a:t>, </a:t>
            </a:r>
            <a:r>
              <a:rPr lang="en-US" sz="2000" dirty="0" err="1"/>
              <a:t>giá</a:t>
            </a:r>
            <a:r>
              <a:rPr lang="en-US" sz="2000" dirty="0"/>
              <a:t> </a:t>
            </a:r>
            <a:r>
              <a:rPr lang="en-US" sz="2000" dirty="0" err="1"/>
              <a:t>trị</a:t>
            </a:r>
            <a:r>
              <a:rPr lang="en-US" sz="2000" dirty="0"/>
              <a:t> </a:t>
            </a:r>
            <a:r>
              <a:rPr lang="en-US" sz="2000" dirty="0" err="1"/>
              <a:t>thặng</a:t>
            </a:r>
            <a:r>
              <a:rPr lang="en-US" sz="2000" dirty="0"/>
              <a:t> </a:t>
            </a:r>
            <a:r>
              <a:rPr lang="en-US" sz="2000" dirty="0" err="1"/>
              <a:t>dư</a:t>
            </a:r>
            <a:r>
              <a:rPr lang="en-US" sz="2000" dirty="0"/>
              <a:t>) </a:t>
            </a:r>
          </a:p>
          <a:p>
            <a:pPr marL="0" indent="0">
              <a:buNone/>
            </a:pPr>
            <a:r>
              <a:rPr lang="en-US" sz="2000" dirty="0" err="1"/>
              <a:t>Vốn</a:t>
            </a:r>
            <a:r>
              <a:rPr lang="en-US" sz="2000" dirty="0"/>
              <a:t> </a:t>
            </a:r>
            <a:r>
              <a:rPr lang="en-US" sz="2000" dirty="0" err="1"/>
              <a:t>mua</a:t>
            </a:r>
            <a:r>
              <a:rPr lang="en-US" sz="2000" dirty="0"/>
              <a:t> </a:t>
            </a:r>
            <a:r>
              <a:rPr lang="en-US" sz="2000" dirty="0" err="1"/>
              <a:t>nguyên</a:t>
            </a:r>
            <a:r>
              <a:rPr lang="en-US" sz="2000" dirty="0"/>
              <a:t> </a:t>
            </a:r>
            <a:r>
              <a:rPr lang="en-US" sz="2000" dirty="0" err="1"/>
              <a:t>liệu</a:t>
            </a:r>
            <a:r>
              <a:rPr lang="en-US" sz="2000" dirty="0"/>
              <a:t> – </a:t>
            </a:r>
            <a:r>
              <a:rPr lang="en-US" sz="2000" dirty="0" err="1"/>
              <a:t>Sản</a:t>
            </a:r>
            <a:r>
              <a:rPr lang="en-US" sz="2000" dirty="0"/>
              <a:t> </a:t>
            </a:r>
            <a:r>
              <a:rPr lang="en-US" sz="2000" dirty="0" err="1"/>
              <a:t>xuất</a:t>
            </a:r>
            <a:r>
              <a:rPr lang="en-US" sz="2000" dirty="0"/>
              <a:t> – </a:t>
            </a:r>
            <a:r>
              <a:rPr lang="en-US" sz="2000" dirty="0" err="1"/>
              <a:t>Bán</a:t>
            </a:r>
            <a:r>
              <a:rPr lang="en-US" sz="2000" dirty="0"/>
              <a:t> </a:t>
            </a:r>
            <a:r>
              <a:rPr lang="en-US" sz="2000" dirty="0" err="1"/>
              <a:t>sản</a:t>
            </a:r>
            <a:r>
              <a:rPr lang="en-US" sz="2000" dirty="0"/>
              <a:t> </a:t>
            </a:r>
            <a:r>
              <a:rPr lang="en-US" sz="2000" dirty="0" err="1"/>
              <a:t>phẩm</a:t>
            </a:r>
            <a:endParaRPr lang="en-US" sz="2000" dirty="0"/>
          </a:p>
          <a:p>
            <a:pPr marL="0" indent="0">
              <a:buNone/>
            </a:pPr>
            <a:r>
              <a:rPr lang="en-US" sz="2000" dirty="0"/>
              <a:t>Tiền1 = Hàng1 – </a:t>
            </a:r>
            <a:r>
              <a:rPr lang="en-US" sz="2000" dirty="0" err="1"/>
              <a:t>Hàng</a:t>
            </a:r>
            <a:r>
              <a:rPr lang="en-US" sz="2000" dirty="0"/>
              <a:t> 1 = (H1 + H’) – H2 = </a:t>
            </a:r>
            <a:r>
              <a:rPr lang="en-US" sz="2000" dirty="0" err="1"/>
              <a:t>Tiền</a:t>
            </a:r>
            <a:r>
              <a:rPr lang="en-US" sz="2000" dirty="0"/>
              <a:t> 2 </a:t>
            </a:r>
          </a:p>
          <a:p>
            <a:pPr marL="0" indent="0">
              <a:buNone/>
            </a:pPr>
            <a:r>
              <a:rPr lang="en-US" sz="2000" dirty="0"/>
              <a:t>T2 = T1 + T’ </a:t>
            </a:r>
            <a:r>
              <a:rPr lang="en-US" sz="2000" dirty="0" err="1"/>
              <a:t>trong</a:t>
            </a:r>
            <a:r>
              <a:rPr lang="en-US" sz="2000" dirty="0"/>
              <a:t> </a:t>
            </a:r>
            <a:r>
              <a:rPr lang="en-US" sz="2000" dirty="0" err="1"/>
              <a:t>đó</a:t>
            </a:r>
            <a:r>
              <a:rPr lang="en-US" sz="2000" dirty="0"/>
              <a:t> T’ = H’   </a:t>
            </a:r>
          </a:p>
          <a:p>
            <a:pPr marL="0" indent="0">
              <a:buNone/>
            </a:pPr>
            <a:r>
              <a:rPr lang="en-US" sz="2000" dirty="0" err="1"/>
              <a:t>Vải</a:t>
            </a:r>
            <a:r>
              <a:rPr lang="en-US" sz="2000" dirty="0"/>
              <a:t>, </a:t>
            </a:r>
            <a:r>
              <a:rPr lang="en-US" sz="2000" dirty="0" err="1"/>
              <a:t>chỉ</a:t>
            </a:r>
            <a:r>
              <a:rPr lang="en-US" sz="2000" dirty="0"/>
              <a:t> (</a:t>
            </a:r>
            <a:r>
              <a:rPr lang="en-US" sz="2000" dirty="0" err="1"/>
              <a:t>bóc</a:t>
            </a:r>
            <a:r>
              <a:rPr lang="en-US" sz="2000" dirty="0"/>
              <a:t> </a:t>
            </a:r>
            <a:r>
              <a:rPr lang="en-US" sz="2000" dirty="0" err="1"/>
              <a:t>lột</a:t>
            </a:r>
            <a:r>
              <a:rPr lang="en-US" sz="2000" dirty="0"/>
              <a:t> </a:t>
            </a:r>
            <a:r>
              <a:rPr lang="en-US" sz="2000" dirty="0" err="1"/>
              <a:t>lần</a:t>
            </a:r>
            <a:r>
              <a:rPr lang="en-US" sz="2000" dirty="0"/>
              <a:t> 1)</a:t>
            </a:r>
          </a:p>
          <a:p>
            <a:pPr marL="0" indent="0">
              <a:buNone/>
            </a:pPr>
            <a:r>
              <a:rPr lang="en-US" sz="2000" dirty="0"/>
              <a:t>50k = </a:t>
            </a:r>
            <a:r>
              <a:rPr lang="en-US" sz="2000" dirty="0" err="1"/>
              <a:t>vải</a:t>
            </a:r>
            <a:r>
              <a:rPr lang="en-US" sz="2000" dirty="0"/>
              <a:t>, </a:t>
            </a:r>
            <a:r>
              <a:rPr lang="en-US" sz="2000" dirty="0" err="1"/>
              <a:t>chỉ</a:t>
            </a:r>
            <a:r>
              <a:rPr lang="en-US" sz="2000" dirty="0"/>
              <a:t>, </a:t>
            </a:r>
            <a:r>
              <a:rPr lang="en-US" sz="2000" dirty="0" err="1"/>
              <a:t>máy</a:t>
            </a:r>
            <a:r>
              <a:rPr lang="en-US" sz="2000" dirty="0"/>
              <a:t> – </a:t>
            </a:r>
            <a:r>
              <a:rPr lang="en-US" sz="2000" dirty="0" err="1"/>
              <a:t>vải</a:t>
            </a:r>
            <a:r>
              <a:rPr lang="en-US" sz="2000" dirty="0"/>
              <a:t>, </a:t>
            </a:r>
            <a:r>
              <a:rPr lang="en-US" sz="2000" dirty="0" err="1"/>
              <a:t>chỉ</a:t>
            </a:r>
            <a:r>
              <a:rPr lang="en-US" sz="2000" dirty="0"/>
              <a:t>, </a:t>
            </a:r>
            <a:r>
              <a:rPr lang="en-US" sz="2000" dirty="0" err="1"/>
              <a:t>máy</a:t>
            </a:r>
            <a:r>
              <a:rPr lang="en-US" sz="2000" dirty="0"/>
              <a:t> = </a:t>
            </a:r>
            <a:r>
              <a:rPr lang="en-US" sz="2000" dirty="0" err="1"/>
              <a:t>áo</a:t>
            </a:r>
            <a:r>
              <a:rPr lang="en-US" sz="2000" dirty="0"/>
              <a:t> – </a:t>
            </a:r>
            <a:r>
              <a:rPr lang="en-US" sz="2000" dirty="0" err="1"/>
              <a:t>áo</a:t>
            </a:r>
            <a:r>
              <a:rPr lang="en-US" sz="2000" dirty="0"/>
              <a:t> = 70k (</a:t>
            </a:r>
            <a:r>
              <a:rPr lang="en-US" sz="2000" dirty="0" err="1"/>
              <a:t>bóc</a:t>
            </a:r>
            <a:r>
              <a:rPr lang="en-US" sz="2000" dirty="0"/>
              <a:t> </a:t>
            </a:r>
            <a:r>
              <a:rPr lang="en-US" sz="2000" dirty="0" err="1"/>
              <a:t>lột</a:t>
            </a:r>
            <a:r>
              <a:rPr lang="en-US" sz="2000" dirty="0"/>
              <a:t> </a:t>
            </a:r>
            <a:r>
              <a:rPr lang="en-US" sz="2000" dirty="0" err="1"/>
              <a:t>lần</a:t>
            </a:r>
            <a:r>
              <a:rPr lang="en-US" sz="2000" dirty="0"/>
              <a:t> 2)</a:t>
            </a:r>
          </a:p>
          <a:p>
            <a:pPr marL="0" indent="0">
              <a:buNone/>
            </a:pPr>
            <a:r>
              <a:rPr lang="en-US" sz="2000" dirty="0" err="1"/>
              <a:t>Dư</a:t>
            </a:r>
            <a:r>
              <a:rPr lang="en-US" sz="2000" dirty="0"/>
              <a:t> 20k T’ </a:t>
            </a:r>
          </a:p>
          <a:p>
            <a:pPr marL="0" indent="0">
              <a:buNone/>
            </a:pPr>
            <a:r>
              <a:rPr lang="en-US" sz="2000" dirty="0"/>
              <a:t>(</a:t>
            </a:r>
            <a:r>
              <a:rPr lang="en-US" sz="2000" dirty="0" err="1"/>
              <a:t>bóc</a:t>
            </a:r>
            <a:r>
              <a:rPr lang="en-US" sz="2000" dirty="0"/>
              <a:t> </a:t>
            </a:r>
            <a:r>
              <a:rPr lang="en-US" sz="2000" dirty="0" err="1"/>
              <a:t>lột</a:t>
            </a:r>
            <a:r>
              <a:rPr lang="en-US" sz="2000" dirty="0"/>
              <a:t> n)</a:t>
            </a:r>
          </a:p>
          <a:p>
            <a:pPr marL="0" indent="0">
              <a:buNone/>
            </a:pPr>
            <a:r>
              <a:rPr lang="en-US" sz="2000" dirty="0" err="1"/>
              <a:t>Bóc</a:t>
            </a:r>
            <a:r>
              <a:rPr lang="en-US" sz="2000" dirty="0"/>
              <a:t> </a:t>
            </a:r>
            <a:r>
              <a:rPr lang="en-US" sz="2000" dirty="0" err="1"/>
              <a:t>lột</a:t>
            </a:r>
            <a:r>
              <a:rPr lang="en-US" sz="2000" dirty="0"/>
              <a:t> </a:t>
            </a:r>
            <a:r>
              <a:rPr lang="en-US" sz="2000" dirty="0" err="1"/>
              <a:t>là</a:t>
            </a:r>
            <a:r>
              <a:rPr lang="en-US" sz="2000" dirty="0"/>
              <a:t> </a:t>
            </a:r>
            <a:r>
              <a:rPr lang="en-US" sz="2000" dirty="0" err="1"/>
              <a:t>cả</a:t>
            </a:r>
            <a:r>
              <a:rPr lang="en-US" sz="2000" dirty="0"/>
              <a:t> 1 </a:t>
            </a:r>
            <a:r>
              <a:rPr lang="en-US" sz="2000" dirty="0" err="1"/>
              <a:t>quá</a:t>
            </a:r>
            <a:r>
              <a:rPr lang="en-US" sz="2000" dirty="0"/>
              <a:t> </a:t>
            </a:r>
            <a:r>
              <a:rPr lang="en-US" sz="2000" dirty="0" err="1"/>
              <a:t>trình</a:t>
            </a:r>
            <a:r>
              <a:rPr lang="en-US" sz="2000" dirty="0"/>
              <a:t> </a:t>
            </a:r>
            <a:r>
              <a:rPr lang="en-US" sz="2000" dirty="0" err="1"/>
              <a:t>dài</a:t>
            </a:r>
            <a:r>
              <a:rPr lang="en-US" sz="2000" dirty="0"/>
              <a:t> </a:t>
            </a:r>
          </a:p>
          <a:p>
            <a:pPr marL="0" indent="0">
              <a:buNone/>
            </a:pPr>
            <a:r>
              <a:rPr lang="en-US" sz="2000" dirty="0" err="1"/>
              <a:t>Vậy</a:t>
            </a:r>
            <a:r>
              <a:rPr lang="en-US" sz="2000" dirty="0"/>
              <a:t> T’ </a:t>
            </a:r>
            <a:r>
              <a:rPr lang="en-US" sz="2000" dirty="0" err="1"/>
              <a:t>là</a:t>
            </a:r>
            <a:r>
              <a:rPr lang="en-US" sz="2000" dirty="0"/>
              <a:t> </a:t>
            </a:r>
            <a:r>
              <a:rPr lang="en-US" sz="2000" dirty="0" err="1"/>
              <a:t>giá</a:t>
            </a:r>
            <a:r>
              <a:rPr lang="en-US" sz="2000" dirty="0"/>
              <a:t> </a:t>
            </a:r>
            <a:r>
              <a:rPr lang="en-US" sz="2000" dirty="0" err="1"/>
              <a:t>trị</a:t>
            </a:r>
            <a:r>
              <a:rPr lang="en-US" sz="2000" dirty="0"/>
              <a:t> </a:t>
            </a:r>
            <a:r>
              <a:rPr lang="en-US" sz="2000" dirty="0" err="1"/>
              <a:t>thặng</a:t>
            </a:r>
            <a:r>
              <a:rPr lang="en-US" sz="2000" dirty="0"/>
              <a:t> </a:t>
            </a:r>
            <a:r>
              <a:rPr lang="en-US" sz="2000" dirty="0" err="1"/>
              <a:t>dư</a:t>
            </a:r>
            <a:r>
              <a:rPr lang="en-US" sz="2000" dirty="0"/>
              <a:t>, </a:t>
            </a:r>
            <a:r>
              <a:rPr lang="en-US" sz="2000" dirty="0" err="1"/>
              <a:t>giá</a:t>
            </a:r>
            <a:r>
              <a:rPr lang="en-US" sz="2000" dirty="0"/>
              <a:t> </a:t>
            </a:r>
            <a:r>
              <a:rPr lang="en-US" sz="2000" dirty="0" err="1"/>
              <a:t>trị</a:t>
            </a:r>
            <a:r>
              <a:rPr lang="en-US" sz="2000" dirty="0"/>
              <a:t> </a:t>
            </a:r>
            <a:r>
              <a:rPr lang="en-US" sz="2000" dirty="0" err="1"/>
              <a:t>bóc</a:t>
            </a:r>
            <a:r>
              <a:rPr lang="en-US" sz="2000" dirty="0"/>
              <a:t> </a:t>
            </a:r>
            <a:r>
              <a:rPr lang="en-US" sz="2000" dirty="0" err="1"/>
              <a:t>lột</a:t>
            </a:r>
            <a:r>
              <a:rPr lang="en-US" sz="2000" dirty="0"/>
              <a:t> </a:t>
            </a:r>
            <a:r>
              <a:rPr lang="en-US" sz="2000" dirty="0" err="1"/>
              <a:t>của</a:t>
            </a:r>
            <a:r>
              <a:rPr lang="en-US" sz="2000" dirty="0"/>
              <a:t> </a:t>
            </a:r>
            <a:r>
              <a:rPr lang="en-US" sz="2000" dirty="0" err="1"/>
              <a:t>tư</a:t>
            </a:r>
            <a:r>
              <a:rPr lang="en-US" sz="2000" dirty="0"/>
              <a:t> </a:t>
            </a:r>
            <a:r>
              <a:rPr lang="en-US" sz="2000" dirty="0" err="1"/>
              <a:t>bản</a:t>
            </a:r>
            <a:endParaRPr lang="en-US" sz="2000" dirty="0"/>
          </a:p>
        </p:txBody>
      </p:sp>
    </p:spTree>
    <p:extLst>
      <p:ext uri="{BB962C8B-B14F-4D97-AF65-F5344CB8AC3E}">
        <p14:creationId xmlns:p14="http://schemas.microsoft.com/office/powerpoint/2010/main" val="403298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933F01-904F-1A45-B92B-04156FE47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3" name="Rectangle 2">
            <a:extLst>
              <a:ext uri="{FF2B5EF4-FFF2-40B4-BE49-F238E27FC236}">
                <a16:creationId xmlns:a16="http://schemas.microsoft.com/office/drawing/2014/main" id="{65500B3D-4707-B947-885A-62D12532D2D7}"/>
              </a:ext>
            </a:extLst>
          </p:cNvPr>
          <p:cNvSpPr/>
          <p:nvPr/>
        </p:nvSpPr>
        <p:spPr>
          <a:xfrm>
            <a:off x="2194560" y="1100007"/>
            <a:ext cx="4572000" cy="1938992"/>
          </a:xfrm>
          <a:prstGeom prst="rect">
            <a:avLst/>
          </a:prstGeom>
        </p:spPr>
        <p:txBody>
          <a:bodyPr>
            <a:spAutoFit/>
          </a:bodyPr>
          <a:lstStyle/>
          <a:p>
            <a:pPr marL="0" indent="0">
              <a:buNone/>
            </a:pPr>
            <a:r>
              <a:rPr lang="en-US" sz="2000" dirty="0"/>
              <a:t>T1 </a:t>
            </a:r>
            <a:r>
              <a:rPr lang="en-US" sz="2000" dirty="0" err="1"/>
              <a:t>mua</a:t>
            </a:r>
            <a:r>
              <a:rPr lang="en-US" sz="2000" dirty="0"/>
              <a:t> H1 – H1 </a:t>
            </a:r>
            <a:r>
              <a:rPr lang="en-US" sz="2000" dirty="0" err="1"/>
              <a:t>thành</a:t>
            </a:r>
            <a:r>
              <a:rPr lang="en-US" sz="2000" dirty="0"/>
              <a:t> H2 – H2 </a:t>
            </a:r>
            <a:r>
              <a:rPr lang="en-US" sz="2000" dirty="0" err="1"/>
              <a:t>tạo</a:t>
            </a:r>
            <a:r>
              <a:rPr lang="en-US" sz="2000" dirty="0"/>
              <a:t> T2</a:t>
            </a:r>
          </a:p>
          <a:p>
            <a:pPr marL="0" indent="0">
              <a:buNone/>
            </a:pPr>
            <a:r>
              <a:rPr lang="en-US" sz="2000" dirty="0"/>
              <a:t>100 </a:t>
            </a:r>
            <a:r>
              <a:rPr lang="en-US" sz="2000" dirty="0" err="1"/>
              <a:t>mua</a:t>
            </a:r>
            <a:r>
              <a:rPr lang="en-US" sz="2000" dirty="0"/>
              <a:t> </a:t>
            </a:r>
            <a:r>
              <a:rPr lang="en-US" sz="2000" dirty="0" err="1"/>
              <a:t>kim</a:t>
            </a:r>
            <a:r>
              <a:rPr lang="en-US" sz="2000" dirty="0"/>
              <a:t>+ </a:t>
            </a:r>
            <a:r>
              <a:rPr lang="en-US" sz="2000" dirty="0" err="1"/>
              <a:t>chỉ</a:t>
            </a:r>
            <a:r>
              <a:rPr lang="en-US" sz="2000" dirty="0"/>
              <a:t>+ </a:t>
            </a:r>
            <a:r>
              <a:rPr lang="en-US" sz="2000" dirty="0" err="1"/>
              <a:t>vải</a:t>
            </a:r>
            <a:r>
              <a:rPr lang="en-US" sz="2000" dirty="0"/>
              <a:t> – </a:t>
            </a:r>
            <a:r>
              <a:rPr lang="en-US" sz="2000" dirty="0" err="1"/>
              <a:t>dùng</a:t>
            </a:r>
            <a:r>
              <a:rPr lang="en-US" sz="2000" dirty="0"/>
              <a:t> </a:t>
            </a:r>
            <a:r>
              <a:rPr lang="en-US" sz="2000" dirty="0" err="1"/>
              <a:t>kim+chỉ</a:t>
            </a:r>
            <a:r>
              <a:rPr lang="en-US" sz="2000" dirty="0"/>
              <a:t>+ </a:t>
            </a:r>
            <a:r>
              <a:rPr lang="en-US" sz="2000" dirty="0" err="1"/>
              <a:t>vải</a:t>
            </a:r>
            <a:r>
              <a:rPr lang="en-US" sz="2000" dirty="0"/>
              <a:t>+ </a:t>
            </a:r>
            <a:r>
              <a:rPr lang="en-US" sz="2000" dirty="0" err="1"/>
              <a:t>sức</a:t>
            </a:r>
            <a:r>
              <a:rPr lang="en-US" sz="2000" dirty="0"/>
              <a:t> lao </a:t>
            </a:r>
            <a:r>
              <a:rPr lang="en-US" sz="2000" dirty="0" err="1"/>
              <a:t>động</a:t>
            </a:r>
            <a:r>
              <a:rPr lang="en-US" sz="2000" dirty="0"/>
              <a:t> (20) </a:t>
            </a:r>
            <a:r>
              <a:rPr lang="en-US" sz="2000" dirty="0" err="1"/>
              <a:t>thành</a:t>
            </a:r>
            <a:r>
              <a:rPr lang="en-US" sz="2000" dirty="0"/>
              <a:t> </a:t>
            </a:r>
            <a:r>
              <a:rPr lang="en-US" sz="2000" dirty="0" err="1"/>
              <a:t>áo</a:t>
            </a:r>
            <a:r>
              <a:rPr lang="en-US" sz="2000" dirty="0"/>
              <a:t> – </a:t>
            </a:r>
            <a:r>
              <a:rPr lang="en-US" sz="2000" dirty="0" err="1"/>
              <a:t>áo</a:t>
            </a:r>
            <a:r>
              <a:rPr lang="en-US" sz="2000" dirty="0"/>
              <a:t> </a:t>
            </a:r>
            <a:r>
              <a:rPr lang="en-US" sz="2000" dirty="0" err="1"/>
              <a:t>tạo</a:t>
            </a:r>
            <a:r>
              <a:rPr lang="en-US" sz="2000" dirty="0"/>
              <a:t> 150</a:t>
            </a:r>
          </a:p>
          <a:p>
            <a:pPr marL="0" indent="0">
              <a:buNone/>
            </a:pPr>
            <a:r>
              <a:rPr lang="en-US" sz="2000" dirty="0" err="1"/>
              <a:t>Dư</a:t>
            </a:r>
            <a:r>
              <a:rPr lang="en-US" sz="2000" dirty="0"/>
              <a:t> ra 30k -&gt; 30k </a:t>
            </a:r>
            <a:r>
              <a:rPr lang="en-US" sz="2000" dirty="0" err="1"/>
              <a:t>này</a:t>
            </a:r>
            <a:r>
              <a:rPr lang="en-US" sz="2000" dirty="0"/>
              <a:t> </a:t>
            </a:r>
            <a:r>
              <a:rPr lang="en-US" sz="2000" dirty="0" err="1"/>
              <a:t>là</a:t>
            </a:r>
            <a:r>
              <a:rPr lang="en-US" sz="2000" dirty="0"/>
              <a:t> </a:t>
            </a:r>
            <a:r>
              <a:rPr lang="en-US" sz="2000" dirty="0" err="1"/>
              <a:t>tiền</a:t>
            </a:r>
            <a:r>
              <a:rPr lang="en-US" sz="2000" dirty="0"/>
              <a:t> </a:t>
            </a:r>
            <a:r>
              <a:rPr lang="en-US" sz="2000" dirty="0" err="1"/>
              <a:t>lãi</a:t>
            </a:r>
            <a:r>
              <a:rPr lang="en-US" sz="2000" dirty="0"/>
              <a:t>, </a:t>
            </a:r>
            <a:r>
              <a:rPr lang="en-US" sz="2000" dirty="0" err="1"/>
              <a:t>tiền</a:t>
            </a:r>
            <a:r>
              <a:rPr lang="en-US" sz="2000" dirty="0"/>
              <a:t> </a:t>
            </a:r>
            <a:r>
              <a:rPr lang="en-US" sz="2000" dirty="0" err="1"/>
              <a:t>bóc</a:t>
            </a:r>
            <a:r>
              <a:rPr lang="en-US" sz="2000" dirty="0"/>
              <a:t> </a:t>
            </a:r>
            <a:r>
              <a:rPr lang="en-US" sz="2000" dirty="0" err="1"/>
              <a:t>lột</a:t>
            </a:r>
            <a:r>
              <a:rPr lang="en-US" sz="2000" dirty="0"/>
              <a:t>, </a:t>
            </a:r>
            <a:r>
              <a:rPr lang="en-US" sz="2000" dirty="0" err="1"/>
              <a:t>giá</a:t>
            </a:r>
            <a:r>
              <a:rPr lang="en-US" sz="2000" dirty="0"/>
              <a:t> </a:t>
            </a:r>
            <a:r>
              <a:rPr lang="en-US" sz="2000" dirty="0" err="1"/>
              <a:t>trị</a:t>
            </a:r>
            <a:r>
              <a:rPr lang="en-US" sz="2000" dirty="0"/>
              <a:t> </a:t>
            </a:r>
            <a:r>
              <a:rPr lang="en-US" sz="2000" dirty="0" err="1"/>
              <a:t>thặng</a:t>
            </a:r>
            <a:r>
              <a:rPr lang="en-US" sz="2000" dirty="0"/>
              <a:t> </a:t>
            </a:r>
            <a:r>
              <a:rPr lang="en-US" sz="2000" dirty="0" err="1"/>
              <a:t>dư</a:t>
            </a:r>
            <a:r>
              <a:rPr lang="en-US" sz="2000" dirty="0"/>
              <a:t>. </a:t>
            </a:r>
          </a:p>
        </p:txBody>
      </p:sp>
    </p:spTree>
    <p:extLst>
      <p:ext uri="{BB962C8B-B14F-4D97-AF65-F5344CB8AC3E}">
        <p14:creationId xmlns:p14="http://schemas.microsoft.com/office/powerpoint/2010/main" val="388088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F02A9-5930-3B44-AEED-B6FD82FA7B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9F7851EC-155F-024A-B9B3-9DB6903D8700}"/>
              </a:ext>
            </a:extLst>
          </p:cNvPr>
          <p:cNvPicPr>
            <a:picLocks noChangeAspect="1"/>
          </p:cNvPicPr>
          <p:nvPr/>
        </p:nvPicPr>
        <p:blipFill>
          <a:blip r:embed="rId2"/>
          <a:stretch>
            <a:fillRect/>
          </a:stretch>
        </p:blipFill>
        <p:spPr>
          <a:xfrm>
            <a:off x="140317" y="868679"/>
            <a:ext cx="8863366" cy="4096513"/>
          </a:xfrm>
          <a:prstGeom prst="rect">
            <a:avLst/>
          </a:prstGeom>
        </p:spPr>
      </p:pic>
    </p:spTree>
    <p:extLst>
      <p:ext uri="{BB962C8B-B14F-4D97-AF65-F5344CB8AC3E}">
        <p14:creationId xmlns:p14="http://schemas.microsoft.com/office/powerpoint/2010/main" val="101747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6E0D43-0467-EF44-93CD-AC2022F44B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3" name="Rectangle 2">
            <a:extLst>
              <a:ext uri="{FF2B5EF4-FFF2-40B4-BE49-F238E27FC236}">
                <a16:creationId xmlns:a16="http://schemas.microsoft.com/office/drawing/2014/main" id="{4CB084CF-843D-454E-BA04-6B64BCD40F7A}"/>
              </a:ext>
            </a:extLst>
          </p:cNvPr>
          <p:cNvSpPr/>
          <p:nvPr/>
        </p:nvSpPr>
        <p:spPr>
          <a:xfrm>
            <a:off x="1380744" y="1379226"/>
            <a:ext cx="6611112" cy="1815882"/>
          </a:xfrm>
          <a:prstGeom prst="rect">
            <a:avLst/>
          </a:prstGeom>
        </p:spPr>
        <p:txBody>
          <a:bodyPr wrap="square">
            <a:spAutoFit/>
          </a:bodyPr>
          <a:lstStyle/>
          <a:p>
            <a:pPr marL="0" indent="0" algn="just">
              <a:buNone/>
            </a:pPr>
            <a:r>
              <a:rPr lang="vi-VN" sz="2800" dirty="0">
                <a:latin typeface="Times New Roman" panose="02020603050405020304" pitchFamily="18" charset="0"/>
                <a:cs typeface="Times New Roman" panose="02020603050405020304" pitchFamily="18" charset="0"/>
              </a:rPr>
              <a:t>"Tư bản không thể xuất hiện từ lưu thông và cũng không thể xuất hiện ở bên ngoài lưu thông. Nó chỉ xuất hiện trong lưu thông đồng thời không phải là lưu thông"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05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78" name="Google Shape;678;p27"/>
          <p:cNvSpPr txBox="1"/>
          <p:nvPr/>
        </p:nvSpPr>
        <p:spPr>
          <a:xfrm>
            <a:off x="5074475" y="1071750"/>
            <a:ext cx="3682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800" b="1">
                <a:solidFill>
                  <a:schemeClr val="accent1"/>
                </a:solidFill>
                <a:highlight>
                  <a:schemeClr val="lt1"/>
                </a:highlight>
              </a:rPr>
              <a:t>Công thức chung của tư bản:</a:t>
            </a:r>
            <a:endParaRPr sz="1800" b="1">
              <a:solidFill>
                <a:schemeClr val="accent1"/>
              </a:solidFill>
              <a:highlight>
                <a:schemeClr val="lt1"/>
              </a:highlight>
            </a:endParaRPr>
          </a:p>
          <a:p>
            <a:pPr marL="0" lvl="0" indent="0" algn="l" rtl="0">
              <a:lnSpc>
                <a:spcPct val="115000"/>
              </a:lnSpc>
              <a:spcBef>
                <a:spcPts val="600"/>
              </a:spcBef>
              <a:spcAft>
                <a:spcPts val="0"/>
              </a:spcAft>
              <a:buNone/>
            </a:pPr>
            <a:r>
              <a:rPr lang="en" sz="1800" b="1">
                <a:solidFill>
                  <a:schemeClr val="accent1"/>
                </a:solidFill>
                <a:highlight>
                  <a:schemeClr val="lt1"/>
                </a:highlight>
              </a:rPr>
              <a:t>		     T - H - T’</a:t>
            </a:r>
            <a:endParaRPr sz="1800" b="1">
              <a:solidFill>
                <a:schemeClr val="accent1"/>
              </a:solidFill>
              <a:highlight>
                <a:schemeClr val="lt1"/>
              </a:highlight>
            </a:endParaRPr>
          </a:p>
          <a:p>
            <a:pPr marL="0" lvl="0" indent="0" algn="l" rtl="0">
              <a:lnSpc>
                <a:spcPct val="115000"/>
              </a:lnSpc>
              <a:spcBef>
                <a:spcPts val="600"/>
              </a:spcBef>
              <a:spcAft>
                <a:spcPts val="0"/>
              </a:spcAft>
              <a:buNone/>
            </a:pPr>
            <a:endParaRPr sz="1800" b="1">
              <a:solidFill>
                <a:schemeClr val="dk1"/>
              </a:solidFill>
              <a:highlight>
                <a:schemeClr val="lt1"/>
              </a:highlight>
            </a:endParaRPr>
          </a:p>
          <a:p>
            <a:pPr marL="457200" lvl="0" indent="-317500" algn="l" rtl="0">
              <a:lnSpc>
                <a:spcPct val="115000"/>
              </a:lnSpc>
              <a:spcBef>
                <a:spcPts val="600"/>
              </a:spcBef>
              <a:spcAft>
                <a:spcPts val="0"/>
              </a:spcAft>
              <a:buClr>
                <a:schemeClr val="dk1"/>
              </a:buClr>
              <a:buSzPts val="1400"/>
              <a:buChar char="-"/>
            </a:pPr>
            <a:r>
              <a:rPr lang="en">
                <a:solidFill>
                  <a:schemeClr val="dk1"/>
                </a:solidFill>
                <a:highlight>
                  <a:schemeClr val="lt1"/>
                </a:highlight>
              </a:rPr>
              <a:t>Tư bản thương nghiệp: T - H - T’</a:t>
            </a:r>
            <a:endParaRPr>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
                <a:solidFill>
                  <a:schemeClr val="dk1"/>
                </a:solidFill>
                <a:highlight>
                  <a:schemeClr val="lt1"/>
                </a:highlight>
              </a:rPr>
              <a:t>Tư bản công nghiệp: T - H - H’ - T’</a:t>
            </a:r>
            <a:endParaRPr>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
                <a:solidFill>
                  <a:schemeClr val="dk1"/>
                </a:solidFill>
                <a:highlight>
                  <a:schemeClr val="lt1"/>
                </a:highlight>
              </a:rPr>
              <a:t>Tư bản cho vay: T - T’</a:t>
            </a:r>
            <a:endParaRPr>
              <a:solidFill>
                <a:schemeClr val="dk1"/>
              </a:solidFill>
              <a:highlight>
                <a:schemeClr val="lt1"/>
              </a:highlight>
            </a:endParaRPr>
          </a:p>
          <a:p>
            <a:pPr marL="0" lvl="0" indent="0" algn="l" rtl="0">
              <a:lnSpc>
                <a:spcPct val="115000"/>
              </a:lnSpc>
              <a:spcBef>
                <a:spcPts val="600"/>
              </a:spcBef>
              <a:spcAft>
                <a:spcPts val="0"/>
              </a:spcAft>
              <a:buNone/>
            </a:pPr>
            <a:endParaRPr sz="1800" b="1">
              <a:solidFill>
                <a:schemeClr val="accent1"/>
              </a:solidFill>
              <a:highlight>
                <a:schemeClr val="lt1"/>
              </a:highlight>
            </a:endParaRPr>
          </a:p>
          <a:p>
            <a:pPr marL="0" lvl="0" indent="0" algn="l" rtl="0">
              <a:lnSpc>
                <a:spcPct val="115000"/>
              </a:lnSpc>
              <a:spcBef>
                <a:spcPts val="600"/>
              </a:spcBef>
              <a:spcAft>
                <a:spcPts val="0"/>
              </a:spcAft>
              <a:buNone/>
            </a:pPr>
            <a:endParaRPr sz="1800" b="1">
              <a:solidFill>
                <a:schemeClr val="accent1"/>
              </a:solidFill>
              <a:highlight>
                <a:schemeClr val="lt1"/>
              </a:highlight>
            </a:endParaRPr>
          </a:p>
        </p:txBody>
      </p:sp>
      <p:pic>
        <p:nvPicPr>
          <p:cNvPr id="679" name="Google Shape;679;p27"/>
          <p:cNvPicPr preferRelativeResize="0"/>
          <p:nvPr/>
        </p:nvPicPr>
        <p:blipFill>
          <a:blip r:embed="rId3">
            <a:alphaModFix/>
          </a:blip>
          <a:stretch>
            <a:fillRect/>
          </a:stretch>
        </p:blipFill>
        <p:spPr>
          <a:xfrm>
            <a:off x="785250" y="1209750"/>
            <a:ext cx="4086000" cy="272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0"/>
          <p:cNvSpPr txBox="1">
            <a:spLocks noGrp="1"/>
          </p:cNvSpPr>
          <p:nvPr>
            <p:ph type="body" idx="1"/>
          </p:nvPr>
        </p:nvSpPr>
        <p:spPr>
          <a:xfrm>
            <a:off x="1172650" y="1599700"/>
            <a:ext cx="3447300" cy="28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 b="1" dirty="0">
                <a:latin typeface="Times New Roman" panose="02020603050405020304" pitchFamily="18" charset="0"/>
                <a:cs typeface="Times New Roman" panose="02020603050405020304" pitchFamily="18" charset="0"/>
              </a:rPr>
              <a:t>Sức lao động</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600"/>
              </a:spcBef>
              <a:spcAft>
                <a:spcPts val="0"/>
              </a:spcAft>
              <a:buSzPts val="2000"/>
              <a:buNone/>
            </a:pPr>
            <a:r>
              <a:rPr lang="en" dirty="0">
                <a:latin typeface="Times New Roman" panose="02020603050405020304" pitchFamily="18" charset="0"/>
                <a:cs typeface="Times New Roman" panose="02020603050405020304" pitchFamily="18" charset="0"/>
              </a:rPr>
              <a:t>Là toàn bộ nhưng năng lực thể chất và tinh thần tồn tại trong một cơ thể con người đang sống và được người đó đem ra vận dụng trong quá trình lao động.</a:t>
            </a:r>
            <a:endParaRPr dirty="0">
              <a:latin typeface="Times New Roman" panose="02020603050405020304" pitchFamily="18" charset="0"/>
              <a:cs typeface="Times New Roman" panose="02020603050405020304" pitchFamily="18" charset="0"/>
            </a:endParaRPr>
          </a:p>
        </p:txBody>
      </p:sp>
      <p:sp>
        <p:nvSpPr>
          <p:cNvPr id="783" name="Google Shape;783;p40"/>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1.1.2. Hàng hóa sức lao động</a:t>
            </a:r>
            <a:endParaRPr b="1" dirty="0">
              <a:latin typeface="Times New Roman" panose="02020603050405020304" pitchFamily="18" charset="0"/>
              <a:cs typeface="Times New Roman" panose="02020603050405020304" pitchFamily="18" charset="0"/>
            </a:endParaRPr>
          </a:p>
        </p:txBody>
      </p:sp>
      <p:sp>
        <p:nvSpPr>
          <p:cNvPr id="784" name="Google Shape;784;p40"/>
          <p:cNvSpPr txBox="1">
            <a:spLocks noGrp="1"/>
          </p:cNvSpPr>
          <p:nvPr>
            <p:ph type="body" idx="2"/>
          </p:nvPr>
        </p:nvSpPr>
        <p:spPr>
          <a:xfrm>
            <a:off x="5056888" y="1599700"/>
            <a:ext cx="3447300" cy="28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 b="1" dirty="0">
                <a:latin typeface="Times New Roman" panose="02020603050405020304" pitchFamily="18" charset="0"/>
                <a:cs typeface="Times New Roman" panose="02020603050405020304" pitchFamily="18" charset="0"/>
              </a:rPr>
              <a:t>Lao động</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600"/>
              </a:spcBef>
              <a:spcAft>
                <a:spcPts val="0"/>
              </a:spcAft>
              <a:buSzPts val="2000"/>
              <a:buNone/>
            </a:pPr>
            <a:r>
              <a:rPr lang="en" dirty="0">
                <a:latin typeface="Times New Roman" panose="02020603050405020304" pitchFamily="18" charset="0"/>
                <a:cs typeface="Times New Roman" panose="02020603050405020304" pitchFamily="18" charset="0"/>
              </a:rPr>
              <a:t>Là sự vận dụng sức lao động vào quá trình sản xuất.</a:t>
            </a:r>
            <a:endParaRPr dirty="0">
              <a:latin typeface="Times New Roman" panose="02020603050405020304" pitchFamily="18" charset="0"/>
              <a:cs typeface="Times New Roman" panose="02020603050405020304" pitchFamily="18" charset="0"/>
            </a:endParaRPr>
          </a:p>
        </p:txBody>
      </p:sp>
      <p:sp>
        <p:nvSpPr>
          <p:cNvPr id="785" name="Google Shape;785;p40"/>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3128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5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2">
                                            <p:txEl>
                                              <p:pRg st="0" end="0"/>
                                            </p:txEl>
                                          </p:spTgt>
                                        </p:tgtEl>
                                        <p:attrNameLst>
                                          <p:attrName>style.visibility</p:attrName>
                                        </p:attrNameLst>
                                      </p:cBhvr>
                                      <p:to>
                                        <p:strVal val="visible"/>
                                      </p:to>
                                    </p:set>
                                    <p:animEffect transition="in" filter="fade">
                                      <p:cBhvr>
                                        <p:cTn id="12" dur="1000"/>
                                        <p:tgtEl>
                                          <p:spTgt spid="7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2">
                                            <p:txEl>
                                              <p:pRg st="1" end="1"/>
                                            </p:txEl>
                                          </p:spTgt>
                                        </p:tgtEl>
                                        <p:attrNameLst>
                                          <p:attrName>style.visibility</p:attrName>
                                        </p:attrNameLst>
                                      </p:cBhvr>
                                      <p:to>
                                        <p:strVal val="visible"/>
                                      </p:to>
                                    </p:set>
                                    <p:animEffect transition="in" filter="fade">
                                      <p:cBhvr>
                                        <p:cTn id="17" dur="1000"/>
                                        <p:tgtEl>
                                          <p:spTgt spid="78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4">
                                            <p:txEl>
                                              <p:pRg st="0" end="0"/>
                                            </p:txEl>
                                          </p:spTgt>
                                        </p:tgtEl>
                                        <p:attrNameLst>
                                          <p:attrName>style.visibility</p:attrName>
                                        </p:attrNameLst>
                                      </p:cBhvr>
                                      <p:to>
                                        <p:strVal val="visible"/>
                                      </p:to>
                                    </p:set>
                                    <p:animEffect transition="in" filter="fade">
                                      <p:cBhvr>
                                        <p:cTn id="22" dur="500"/>
                                        <p:tgtEl>
                                          <p:spTgt spid="78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4">
                                            <p:txEl>
                                              <p:pRg st="1" end="1"/>
                                            </p:txEl>
                                          </p:spTgt>
                                        </p:tgtEl>
                                        <p:attrNameLst>
                                          <p:attrName>style.visibility</p:attrName>
                                        </p:attrNameLst>
                                      </p:cBhvr>
                                      <p:to>
                                        <p:strVal val="visible"/>
                                      </p:to>
                                    </p:set>
                                    <p:animEffect transition="in" filter="fade">
                                      <p:cBhvr>
                                        <p:cTn id="27" dur="500"/>
                                        <p:tgtEl>
                                          <p:spTgt spid="7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1"/>
          <p:cNvSpPr txBox="1">
            <a:spLocks noGrp="1"/>
          </p:cNvSpPr>
          <p:nvPr>
            <p:ph type="title"/>
          </p:nvPr>
        </p:nvSpPr>
        <p:spPr>
          <a:xfrm>
            <a:off x="508700" y="646500"/>
            <a:ext cx="4284300" cy="653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Hàng hóa sức lao động</a:t>
            </a:r>
            <a:endParaRPr b="1" dirty="0">
              <a:latin typeface="Times New Roman" panose="02020603050405020304" pitchFamily="18" charset="0"/>
              <a:cs typeface="Times New Roman" panose="02020603050405020304" pitchFamily="18" charset="0"/>
            </a:endParaRPr>
          </a:p>
        </p:txBody>
      </p:sp>
      <p:sp>
        <p:nvSpPr>
          <p:cNvPr id="791" name="Google Shape;791;p4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792" name="Google Shape;792;p41" descr="Kết quả hình ảnh cho hàng hóa sức lao đông"/>
          <p:cNvPicPr preferRelativeResize="0"/>
          <p:nvPr/>
        </p:nvPicPr>
        <p:blipFill rotWithShape="1">
          <a:blip r:embed="rId3">
            <a:alphaModFix/>
          </a:blip>
          <a:srcRect/>
          <a:stretch/>
        </p:blipFill>
        <p:spPr>
          <a:xfrm>
            <a:off x="302741" y="1494264"/>
            <a:ext cx="2771078" cy="1583473"/>
          </a:xfrm>
          <a:prstGeom prst="rect">
            <a:avLst/>
          </a:prstGeom>
          <a:noFill/>
          <a:ln>
            <a:noFill/>
          </a:ln>
        </p:spPr>
      </p:pic>
      <p:sp>
        <p:nvSpPr>
          <p:cNvPr id="793" name="Google Shape;793;p41"/>
          <p:cNvSpPr/>
          <p:nvPr/>
        </p:nvSpPr>
        <p:spPr>
          <a:xfrm>
            <a:off x="302490" y="3702204"/>
            <a:ext cx="1799700" cy="862500"/>
          </a:xfrm>
          <a:prstGeom prst="rect">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latin typeface="Arial"/>
                <a:ea typeface="Arial"/>
                <a:cs typeface="Arial"/>
                <a:sym typeface="Arial"/>
              </a:rPr>
              <a:t>Giá trị sử dụng</a:t>
            </a:r>
            <a:endParaRPr sz="1400" b="0" i="0" u="none" strike="noStrike" cap="none">
              <a:latin typeface="Arial"/>
              <a:ea typeface="Arial"/>
              <a:cs typeface="Arial"/>
              <a:sym typeface="Arial"/>
            </a:endParaRPr>
          </a:p>
        </p:txBody>
      </p:sp>
      <p:sp>
        <p:nvSpPr>
          <p:cNvPr id="794" name="Google Shape;794;p41"/>
          <p:cNvSpPr/>
          <p:nvPr/>
        </p:nvSpPr>
        <p:spPr>
          <a:xfrm>
            <a:off x="3039388" y="3702205"/>
            <a:ext cx="1950000" cy="862500"/>
          </a:xfrm>
          <a:prstGeom prst="rect">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latin typeface="Arial"/>
                <a:ea typeface="Arial"/>
                <a:cs typeface="Arial"/>
                <a:sym typeface="Arial"/>
              </a:rPr>
              <a:t>Giá trị</a:t>
            </a:r>
            <a:endParaRPr sz="1400" b="0" i="0" u="none" strike="noStrike" cap="none">
              <a:latin typeface="Arial"/>
              <a:ea typeface="Arial"/>
              <a:cs typeface="Arial"/>
              <a:sym typeface="Arial"/>
            </a:endParaRPr>
          </a:p>
        </p:txBody>
      </p:sp>
      <p:cxnSp>
        <p:nvCxnSpPr>
          <p:cNvPr id="795" name="Google Shape;795;p41"/>
          <p:cNvCxnSpPr/>
          <p:nvPr/>
        </p:nvCxnSpPr>
        <p:spPr>
          <a:xfrm>
            <a:off x="1070517" y="3077737"/>
            <a:ext cx="0" cy="654300"/>
          </a:xfrm>
          <a:prstGeom prst="straightConnector1">
            <a:avLst/>
          </a:prstGeom>
          <a:noFill/>
          <a:ln w="9525" cap="flat" cmpd="sng">
            <a:solidFill>
              <a:srgbClr val="FEAA16"/>
            </a:solidFill>
            <a:prstDash val="solid"/>
            <a:round/>
            <a:headEnd type="none" w="sm" len="sm"/>
            <a:tailEnd type="triangle" w="med" len="med"/>
          </a:ln>
        </p:spPr>
      </p:cxnSp>
      <p:cxnSp>
        <p:nvCxnSpPr>
          <p:cNvPr id="796" name="Google Shape;796;p41"/>
          <p:cNvCxnSpPr>
            <a:stCxn id="793" idx="3"/>
            <a:endCxn id="794" idx="1"/>
          </p:cNvCxnSpPr>
          <p:nvPr/>
        </p:nvCxnSpPr>
        <p:spPr>
          <a:xfrm>
            <a:off x="2102190" y="4133454"/>
            <a:ext cx="937200" cy="0"/>
          </a:xfrm>
          <a:prstGeom prst="straightConnector1">
            <a:avLst/>
          </a:prstGeom>
          <a:noFill/>
          <a:ln w="9525" cap="flat" cmpd="sng">
            <a:solidFill>
              <a:srgbClr val="FEAA16"/>
            </a:solidFill>
            <a:prstDash val="solid"/>
            <a:round/>
            <a:headEnd type="none" w="sm" len="sm"/>
            <a:tailEnd type="triangle" w="med" len="med"/>
          </a:ln>
        </p:spPr>
      </p:cxnSp>
      <p:sp>
        <p:nvSpPr>
          <p:cNvPr id="797" name="Google Shape;797;p41"/>
          <p:cNvSpPr txBox="1"/>
          <p:nvPr/>
        </p:nvSpPr>
        <p:spPr>
          <a:xfrm>
            <a:off x="2206763" y="3793790"/>
            <a:ext cx="832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Meddon"/>
                <a:ea typeface="Meddon"/>
                <a:cs typeface="Meddon"/>
                <a:sym typeface="Meddon"/>
              </a:rPr>
              <a:t>sinh ra</a:t>
            </a:r>
            <a:endParaRPr sz="1800" b="0" i="0" u="none" strike="noStrike" cap="none">
              <a:solidFill>
                <a:srgbClr val="000000"/>
              </a:solidFill>
              <a:latin typeface="Meddon"/>
              <a:ea typeface="Meddon"/>
              <a:cs typeface="Meddon"/>
              <a:sym typeface="Meddon"/>
            </a:endParaRPr>
          </a:p>
        </p:txBody>
      </p:sp>
      <p:pic>
        <p:nvPicPr>
          <p:cNvPr id="798" name="Google Shape;798;p41" descr="Kết quả hình ảnh cho sức lao đông"/>
          <p:cNvPicPr preferRelativeResize="0"/>
          <p:nvPr/>
        </p:nvPicPr>
        <p:blipFill rotWithShape="1">
          <a:blip r:embed="rId4">
            <a:alphaModFix/>
          </a:blip>
          <a:srcRect/>
          <a:stretch/>
        </p:blipFill>
        <p:spPr>
          <a:xfrm>
            <a:off x="5434361" y="646499"/>
            <a:ext cx="3069892" cy="3918064"/>
          </a:xfrm>
          <a:prstGeom prst="rect">
            <a:avLst/>
          </a:prstGeom>
          <a:noFill/>
          <a:ln>
            <a:noFill/>
          </a:ln>
        </p:spPr>
      </p:pic>
      <p:pic>
        <p:nvPicPr>
          <p:cNvPr id="11" name="Picture 10">
            <a:extLst>
              <a:ext uri="{FF2B5EF4-FFF2-40B4-BE49-F238E27FC236}">
                <a16:creationId xmlns:a16="http://schemas.microsoft.com/office/drawing/2014/main" id="{3F77AFF7-EC16-40A5-B626-7B6BD2CD96D9}"/>
              </a:ext>
            </a:extLst>
          </p:cNvPr>
          <p:cNvPicPr>
            <a:picLocks noChangeAspect="1"/>
          </p:cNvPicPr>
          <p:nvPr/>
        </p:nvPicPr>
        <p:blipFill>
          <a:blip r:embed="rId5"/>
          <a:stretch>
            <a:fillRect/>
          </a:stretch>
        </p:blipFill>
        <p:spPr>
          <a:xfrm>
            <a:off x="7576457" y="112515"/>
            <a:ext cx="1376906" cy="371823"/>
          </a:xfrm>
          <a:prstGeom prst="rect">
            <a:avLst/>
          </a:prstGeom>
        </p:spPr>
      </p:pic>
    </p:spTree>
    <p:extLst>
      <p:ext uri="{BB962C8B-B14F-4D97-AF65-F5344CB8AC3E}">
        <p14:creationId xmlns:p14="http://schemas.microsoft.com/office/powerpoint/2010/main" val="26071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500"/>
                                        <p:tgtEl>
                                          <p:spTgt spid="7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fade">
                                      <p:cBhvr>
                                        <p:cTn id="12" dur="1000"/>
                                        <p:tgtEl>
                                          <p:spTgt spid="795"/>
                                        </p:tgtEl>
                                      </p:cBhvr>
                                    </p:animEffect>
                                  </p:childTnLst>
                                </p:cTn>
                              </p:par>
                              <p:par>
                                <p:cTn id="13" presetID="10" presetClass="entr" presetSubtype="0" fill="hold" nodeType="withEffect">
                                  <p:stCondLst>
                                    <p:cond delay="0"/>
                                  </p:stCondLst>
                                  <p:childTnLst>
                                    <p:set>
                                      <p:cBhvr>
                                        <p:cTn id="14" dur="1" fill="hold">
                                          <p:stCondLst>
                                            <p:cond delay="0"/>
                                          </p:stCondLst>
                                        </p:cTn>
                                        <p:tgtEl>
                                          <p:spTgt spid="793"/>
                                        </p:tgtEl>
                                        <p:attrNameLst>
                                          <p:attrName>style.visibility</p:attrName>
                                        </p:attrNameLst>
                                      </p:cBhvr>
                                      <p:to>
                                        <p:strVal val="visible"/>
                                      </p:to>
                                    </p:set>
                                    <p:animEffect transition="in" filter="fade">
                                      <p:cBhvr>
                                        <p:cTn id="15" dur="1000"/>
                                        <p:tgtEl>
                                          <p:spTgt spid="79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5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6"/>
                                        </p:tgtEl>
                                        <p:attrNameLst>
                                          <p:attrName>style.visibility</p:attrName>
                                        </p:attrNameLst>
                                      </p:cBhvr>
                                      <p:to>
                                        <p:strVal val="visible"/>
                                      </p:to>
                                    </p:set>
                                    <p:animEffect transition="in" filter="fade">
                                      <p:cBhvr>
                                        <p:cTn id="23" dur="500"/>
                                        <p:tgtEl>
                                          <p:spTgt spid="796"/>
                                        </p:tgtEl>
                                      </p:cBhvr>
                                    </p:animEffect>
                                  </p:childTnLst>
                                </p:cTn>
                              </p:par>
                              <p:par>
                                <p:cTn id="24" presetID="10" presetClass="entr" presetSubtype="0" fill="hold" nodeType="withEffect">
                                  <p:stCondLst>
                                    <p:cond delay="0"/>
                                  </p:stCondLst>
                                  <p:childTnLst>
                                    <p:set>
                                      <p:cBhvr>
                                        <p:cTn id="25" dur="1" fill="hold">
                                          <p:stCondLst>
                                            <p:cond delay="0"/>
                                          </p:stCondLst>
                                        </p:cTn>
                                        <p:tgtEl>
                                          <p:spTgt spid="794"/>
                                        </p:tgtEl>
                                        <p:attrNameLst>
                                          <p:attrName>style.visibility</p:attrName>
                                        </p:attrNameLst>
                                      </p:cBhvr>
                                      <p:to>
                                        <p:strVal val="visible"/>
                                      </p:to>
                                    </p:set>
                                    <p:animEffect transition="in" filter="fade">
                                      <p:cBhvr>
                                        <p:cTn id="26" dur="500"/>
                                        <p:tgtEl>
                                          <p:spTgt spid="7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8"/>
                                        </p:tgtEl>
                                        <p:attrNameLst>
                                          <p:attrName>style.visibility</p:attrName>
                                        </p:attrNameLst>
                                      </p:cBhvr>
                                      <p:to>
                                        <p:strVal val="visible"/>
                                      </p:to>
                                    </p:set>
                                    <p:animEffect transition="in" filter="fade">
                                      <p:cBhvr>
                                        <p:cTn id="31"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6"/>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Mục Lục:</a:t>
            </a:r>
            <a:endParaRPr dirty="0"/>
          </a:p>
        </p:txBody>
      </p:sp>
      <p:sp>
        <p:nvSpPr>
          <p:cNvPr id="537" name="Google Shape;537;p16"/>
          <p:cNvSpPr txBox="1">
            <a:spLocks noGrp="1"/>
          </p:cNvSpPr>
          <p:nvPr>
            <p:ph type="body" idx="1"/>
          </p:nvPr>
        </p:nvSpPr>
        <p:spPr>
          <a:xfrm>
            <a:off x="1171350" y="1603800"/>
            <a:ext cx="6650700" cy="2886000"/>
          </a:xfrm>
          <a:prstGeom prst="rect">
            <a:avLst/>
          </a:prstGeom>
        </p:spPr>
        <p:txBody>
          <a:bodyPr spcFirstLastPara="1" wrap="square" lIns="0" tIns="0" rIns="0" bIns="0" anchor="t" anchorCtr="0">
            <a:noAutofit/>
          </a:bodyPr>
          <a:lstStyle/>
          <a:p>
            <a:pPr marL="533400" lvl="0" indent="-457200" algn="l" rtl="0">
              <a:lnSpc>
                <a:spcPct val="115000"/>
              </a:lnSpc>
              <a:spcBef>
                <a:spcPts val="600"/>
              </a:spcBef>
              <a:spcAft>
                <a:spcPts val="0"/>
              </a:spcAft>
              <a:buSzPts val="2400"/>
              <a:buFont typeface="+mj-lt"/>
              <a:buAutoNum type="arabicPeriod"/>
            </a:pPr>
            <a:r>
              <a:rPr lang="en-US" sz="2600" b="1" dirty="0" err="1">
                <a:latin typeface="Times New Roman" panose="02020603050405020304" pitchFamily="18" charset="0"/>
                <a:ea typeface="Arial"/>
                <a:cs typeface="Times New Roman" panose="02020603050405020304" pitchFamily="18" charset="0"/>
                <a:sym typeface="Arial"/>
              </a:rPr>
              <a:t>Lý</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luận</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của</a:t>
            </a:r>
            <a:r>
              <a:rPr lang="en-US" sz="2600" b="1" dirty="0">
                <a:latin typeface="Times New Roman" panose="02020603050405020304" pitchFamily="18" charset="0"/>
                <a:ea typeface="Arial"/>
                <a:cs typeface="Times New Roman" panose="02020603050405020304" pitchFamily="18" charset="0"/>
                <a:sym typeface="Arial"/>
              </a:rPr>
              <a:t> C. </a:t>
            </a:r>
            <a:r>
              <a:rPr lang="en-US" sz="2600" b="1" dirty="0" err="1">
                <a:latin typeface="Times New Roman" panose="02020603050405020304" pitchFamily="18" charset="0"/>
                <a:ea typeface="Arial"/>
                <a:cs typeface="Times New Roman" panose="02020603050405020304" pitchFamily="18" charset="0"/>
                <a:sym typeface="Arial"/>
              </a:rPr>
              <a:t>Mác</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về</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giá</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trị</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thặng</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dư</a:t>
            </a:r>
            <a:endParaRPr sz="2600" b="1" dirty="0">
              <a:latin typeface="Times New Roman" panose="02020603050405020304" pitchFamily="18" charset="0"/>
              <a:ea typeface="Arial"/>
              <a:cs typeface="Times New Roman" panose="02020603050405020304" pitchFamily="18" charset="0"/>
              <a:sym typeface="Arial"/>
            </a:endParaRPr>
          </a:p>
          <a:p>
            <a:pPr marL="533400" lvl="0" indent="-457200" algn="l" rtl="0">
              <a:lnSpc>
                <a:spcPct val="115000"/>
              </a:lnSpc>
              <a:spcBef>
                <a:spcPts val="0"/>
              </a:spcBef>
              <a:spcAft>
                <a:spcPts val="0"/>
              </a:spcAft>
              <a:buSzPts val="2400"/>
              <a:buFont typeface="+mj-lt"/>
              <a:buAutoNum type="arabicPeriod"/>
            </a:pPr>
            <a:r>
              <a:rPr lang="en-US" sz="2600" b="1" dirty="0" err="1">
                <a:latin typeface="Times New Roman" panose="02020603050405020304" pitchFamily="18" charset="0"/>
                <a:ea typeface="Arial"/>
                <a:cs typeface="Times New Roman" panose="02020603050405020304" pitchFamily="18" charset="0"/>
                <a:sym typeface="Arial"/>
              </a:rPr>
              <a:t>Tích</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lũy</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tư</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bản</a:t>
            </a:r>
            <a:endParaRPr lang="en-US" sz="2600" b="1" dirty="0">
              <a:latin typeface="Times New Roman" panose="02020603050405020304" pitchFamily="18" charset="0"/>
              <a:ea typeface="Arial"/>
              <a:cs typeface="Times New Roman" panose="02020603050405020304" pitchFamily="18" charset="0"/>
              <a:sym typeface="Arial"/>
            </a:endParaRPr>
          </a:p>
          <a:p>
            <a:pPr marL="533400" lvl="0" indent="-457200" algn="l" rtl="0">
              <a:lnSpc>
                <a:spcPct val="115000"/>
              </a:lnSpc>
              <a:spcBef>
                <a:spcPts val="0"/>
              </a:spcBef>
              <a:spcAft>
                <a:spcPts val="0"/>
              </a:spcAft>
              <a:buSzPts val="2400"/>
              <a:buFont typeface="+mj-lt"/>
              <a:buAutoNum type="arabicPeriod"/>
            </a:pPr>
            <a:r>
              <a:rPr lang="en-US" sz="2600" b="1" dirty="0" err="1">
                <a:latin typeface="Times New Roman" panose="02020603050405020304" pitchFamily="18" charset="0"/>
                <a:ea typeface="Arial"/>
                <a:cs typeface="Times New Roman" panose="02020603050405020304" pitchFamily="18" charset="0"/>
                <a:sym typeface="Arial"/>
              </a:rPr>
              <a:t>Các</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hình</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thức</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biểu</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hiện</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của</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giá</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trị</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thặng</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dư</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trong</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nền</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kinh</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tế</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thị</a:t>
            </a:r>
            <a:r>
              <a:rPr lang="en-US" sz="2600" b="1" dirty="0">
                <a:latin typeface="Times New Roman" panose="02020603050405020304" pitchFamily="18" charset="0"/>
                <a:ea typeface="Arial"/>
                <a:cs typeface="Times New Roman" panose="02020603050405020304" pitchFamily="18" charset="0"/>
                <a:sym typeface="Arial"/>
              </a:rPr>
              <a:t> </a:t>
            </a:r>
            <a:r>
              <a:rPr lang="en-US" sz="2600" b="1" dirty="0" err="1">
                <a:latin typeface="Times New Roman" panose="02020603050405020304" pitchFamily="18" charset="0"/>
                <a:ea typeface="Arial"/>
                <a:cs typeface="Times New Roman" panose="02020603050405020304" pitchFamily="18" charset="0"/>
                <a:sym typeface="Arial"/>
              </a:rPr>
              <a:t>trường</a:t>
            </a:r>
            <a:endParaRPr sz="2600" b="1" dirty="0">
              <a:latin typeface="Times New Roman" panose="02020603050405020304" pitchFamily="18" charset="0"/>
              <a:ea typeface="Arial"/>
              <a:cs typeface="Times New Roman" panose="02020603050405020304" pitchFamily="18" charset="0"/>
              <a:sym typeface="Arial"/>
            </a:endParaRPr>
          </a:p>
          <a:p>
            <a:pPr marL="0" lvl="0" indent="0" algn="l" rtl="0">
              <a:lnSpc>
                <a:spcPct val="115000"/>
              </a:lnSpc>
              <a:spcBef>
                <a:spcPts val="600"/>
              </a:spcBef>
              <a:spcAft>
                <a:spcPts val="0"/>
              </a:spcAft>
              <a:buNone/>
            </a:pPr>
            <a:endParaRPr sz="2600" b="1" dirty="0">
              <a:latin typeface="Times New Roman" panose="02020603050405020304" pitchFamily="18" charset="0"/>
              <a:cs typeface="Times New Roman" panose="02020603050405020304" pitchFamily="18" charset="0"/>
            </a:endParaRPr>
          </a:p>
        </p:txBody>
      </p:sp>
      <p:sp>
        <p:nvSpPr>
          <p:cNvPr id="538" name="Google Shape;538;p1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2"/>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Điều kiện sức lao động trở thành hàng hóa</a:t>
            </a:r>
            <a:endParaRPr b="1" dirty="0">
              <a:latin typeface="Times New Roman" panose="02020603050405020304" pitchFamily="18" charset="0"/>
              <a:cs typeface="Times New Roman" panose="02020603050405020304" pitchFamily="18" charset="0"/>
            </a:endParaRPr>
          </a:p>
        </p:txBody>
      </p:sp>
      <p:sp>
        <p:nvSpPr>
          <p:cNvPr id="804" name="Google Shape;804;p42"/>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805" name="Google Shape;805;p42"/>
          <p:cNvSpPr txBox="1">
            <a:spLocks noGrp="1"/>
          </p:cNvSpPr>
          <p:nvPr>
            <p:ph type="body" idx="1"/>
          </p:nvPr>
        </p:nvSpPr>
        <p:spPr>
          <a:xfrm>
            <a:off x="1111743" y="1339766"/>
            <a:ext cx="7392600" cy="1042800"/>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 b="1"/>
              <a:t>Tự do về thân thể                       có quyền bán sức lao động</a:t>
            </a:r>
            <a:endParaRPr/>
          </a:p>
          <a:p>
            <a:pPr marL="457200" lvl="0" indent="-381000" algn="l" rtl="0">
              <a:lnSpc>
                <a:spcPct val="115000"/>
              </a:lnSpc>
              <a:spcBef>
                <a:spcPts val="600"/>
              </a:spcBef>
              <a:spcAft>
                <a:spcPts val="0"/>
              </a:spcAft>
              <a:buSzPts val="2400"/>
              <a:buChar char="▪"/>
            </a:pPr>
            <a:r>
              <a:rPr lang="en" b="1"/>
              <a:t>Vô sản</a:t>
            </a:r>
            <a:endParaRPr b="1"/>
          </a:p>
        </p:txBody>
      </p:sp>
      <p:sp>
        <p:nvSpPr>
          <p:cNvPr id="806" name="Google Shape;806;p42"/>
          <p:cNvSpPr/>
          <p:nvPr/>
        </p:nvSpPr>
        <p:spPr>
          <a:xfrm>
            <a:off x="3774310" y="1492824"/>
            <a:ext cx="646800" cy="178500"/>
          </a:xfrm>
          <a:prstGeom prst="rightArrow">
            <a:avLst>
              <a:gd name="adj1" fmla="val 50000"/>
              <a:gd name="adj2" fmla="val 50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07" name="Google Shape;807;p42" descr="Kết quả hình ảnh cho nô lệ"/>
          <p:cNvPicPr preferRelativeResize="0"/>
          <p:nvPr/>
        </p:nvPicPr>
        <p:blipFill rotWithShape="1">
          <a:blip r:embed="rId3">
            <a:alphaModFix/>
          </a:blip>
          <a:srcRect/>
          <a:stretch/>
        </p:blipFill>
        <p:spPr>
          <a:xfrm>
            <a:off x="866416" y="2404288"/>
            <a:ext cx="3348744" cy="1884294"/>
          </a:xfrm>
          <a:prstGeom prst="rect">
            <a:avLst/>
          </a:prstGeom>
          <a:noFill/>
          <a:ln>
            <a:noFill/>
          </a:ln>
        </p:spPr>
      </p:pic>
      <p:pic>
        <p:nvPicPr>
          <p:cNvPr id="808" name="Google Shape;808;p42" descr="Kết quả hình ảnh cho thợ may"/>
          <p:cNvPicPr preferRelativeResize="0"/>
          <p:nvPr/>
        </p:nvPicPr>
        <p:blipFill rotWithShape="1">
          <a:blip r:embed="rId4">
            <a:alphaModFix/>
          </a:blip>
          <a:srcRect/>
          <a:stretch/>
        </p:blipFill>
        <p:spPr>
          <a:xfrm>
            <a:off x="4582700" y="2382522"/>
            <a:ext cx="3348744" cy="1878640"/>
          </a:xfrm>
          <a:prstGeom prst="rect">
            <a:avLst/>
          </a:prstGeom>
          <a:noFill/>
          <a:ln>
            <a:noFill/>
          </a:ln>
        </p:spPr>
      </p:pic>
    </p:spTree>
    <p:extLst>
      <p:ext uri="{BB962C8B-B14F-4D97-AF65-F5344CB8AC3E}">
        <p14:creationId xmlns:p14="http://schemas.microsoft.com/office/powerpoint/2010/main" val="6729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500"/>
                                        <p:tgtEl>
                                          <p:spTgt spid="8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5">
                                            <p:txEl>
                                              <p:pRg st="0" end="0"/>
                                            </p:txEl>
                                          </p:spTgt>
                                        </p:tgtEl>
                                        <p:attrNameLst>
                                          <p:attrName>style.visibility</p:attrName>
                                        </p:attrNameLst>
                                      </p:cBhvr>
                                      <p:to>
                                        <p:strVal val="visible"/>
                                      </p:to>
                                    </p:set>
                                    <p:animEffect transition="in" filter="fade">
                                      <p:cBhvr>
                                        <p:cTn id="12" dur="500"/>
                                        <p:tgtEl>
                                          <p:spTgt spid="8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5">
                                            <p:txEl>
                                              <p:pRg st="1" end="1"/>
                                            </p:txEl>
                                          </p:spTgt>
                                        </p:tgtEl>
                                        <p:attrNameLst>
                                          <p:attrName>style.visibility</p:attrName>
                                        </p:attrNameLst>
                                      </p:cBhvr>
                                      <p:to>
                                        <p:strVal val="visible"/>
                                      </p:to>
                                    </p:set>
                                    <p:animEffect transition="in" filter="fade">
                                      <p:cBhvr>
                                        <p:cTn id="17" dur="500"/>
                                        <p:tgtEl>
                                          <p:spTgt spid="80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6"/>
                                        </p:tgtEl>
                                        <p:attrNameLst>
                                          <p:attrName>style.visibility</p:attrName>
                                        </p:attrNameLst>
                                      </p:cBhvr>
                                      <p:to>
                                        <p:strVal val="visible"/>
                                      </p:to>
                                    </p:set>
                                    <p:animEffect transition="in" filter="fade">
                                      <p:cBhvr>
                                        <p:cTn id="22" dur="500"/>
                                        <p:tgtEl>
                                          <p:spTgt spid="8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7"/>
                                        </p:tgtEl>
                                        <p:attrNameLst>
                                          <p:attrName>style.visibility</p:attrName>
                                        </p:attrNameLst>
                                      </p:cBhvr>
                                      <p:to>
                                        <p:strVal val="visible"/>
                                      </p:to>
                                    </p:set>
                                    <p:animEffect transition="in" filter="fade">
                                      <p:cBhvr>
                                        <p:cTn id="27" dur="500"/>
                                        <p:tgtEl>
                                          <p:spTgt spid="807"/>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08"/>
                                        </p:tgtEl>
                                        <p:attrNameLst>
                                          <p:attrName>style.visibility</p:attrName>
                                        </p:attrNameLst>
                                      </p:cBhvr>
                                      <p:to>
                                        <p:strVal val="visible"/>
                                      </p:to>
                                    </p:set>
                                    <p:anim calcmode="lin" valueType="num">
                                      <p:cBhvr additive="base">
                                        <p:cTn id="32" dur="500"/>
                                        <p:tgtEl>
                                          <p:spTgt spid="808"/>
                                        </p:tgtEl>
                                        <p:attrNameLst>
                                          <p:attrName>ppt_w</p:attrName>
                                        </p:attrNameLst>
                                      </p:cBhvr>
                                      <p:tavLst>
                                        <p:tav tm="0">
                                          <p:val>
                                            <p:strVal val="0"/>
                                          </p:val>
                                        </p:tav>
                                        <p:tav tm="100000">
                                          <p:val>
                                            <p:strVal val="#ppt_w"/>
                                          </p:val>
                                        </p:tav>
                                      </p:tavLst>
                                    </p:anim>
                                    <p:anim calcmode="lin" valueType="num">
                                      <p:cBhvr additive="base">
                                        <p:cTn id="33" dur="500"/>
                                        <p:tgtEl>
                                          <p:spTgt spid="80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4"/>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Giá trị hàng hóa sức lao động</a:t>
            </a:r>
            <a:endParaRPr b="1" dirty="0">
              <a:latin typeface="Times New Roman" panose="02020603050405020304" pitchFamily="18" charset="0"/>
              <a:cs typeface="Times New Roman" panose="02020603050405020304" pitchFamily="18" charset="0"/>
            </a:endParaRPr>
          </a:p>
        </p:txBody>
      </p:sp>
      <p:sp>
        <p:nvSpPr>
          <p:cNvPr id="819" name="Google Shape;819;p44"/>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820" name="Google Shape;820;p44"/>
          <p:cNvSpPr/>
          <p:nvPr/>
        </p:nvSpPr>
        <p:spPr>
          <a:xfrm>
            <a:off x="4287796" y="1591677"/>
            <a:ext cx="4522572" cy="1522226"/>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lvl="0" indent="0" algn="l" rtl="0">
              <a:spcBef>
                <a:spcPts val="0"/>
              </a:spcBef>
              <a:spcAft>
                <a:spcPts val="0"/>
              </a:spcAft>
              <a:buNone/>
            </a:pPr>
            <a:r>
              <a:rPr lang="en" sz="2000" dirty="0">
                <a:solidFill>
                  <a:schemeClr val="dk1"/>
                </a:solidFill>
                <a:latin typeface="Times New Roman" panose="02020603050405020304" pitchFamily="18" charset="0"/>
                <a:cs typeface="Times New Roman" panose="02020603050405020304" pitchFamily="18" charset="0"/>
              </a:rPr>
              <a:t>+ Thời gian tái sản xuất sức lao động = thời gian lao động xã hội cần để sản xuất tư liệu nuôi sống bản thân công nhân và gia đình họ</a:t>
            </a:r>
            <a:endParaRPr sz="2000" dirty="0">
              <a:solidFill>
                <a:schemeClr val="dk1"/>
              </a:solidFill>
              <a:latin typeface="Times New Roman" panose="02020603050405020304" pitchFamily="18" charset="0"/>
              <a:cs typeface="Times New Roman" panose="02020603050405020304" pitchFamily="18" charset="0"/>
            </a:endParaRPr>
          </a:p>
        </p:txBody>
      </p:sp>
      <p:sp>
        <p:nvSpPr>
          <p:cNvPr id="821" name="Google Shape;821;p44"/>
          <p:cNvSpPr/>
          <p:nvPr/>
        </p:nvSpPr>
        <p:spPr>
          <a:xfrm>
            <a:off x="661099" y="1591677"/>
            <a:ext cx="3379933" cy="1522226"/>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lvl="0" indent="0" algn="l" rtl="0">
              <a:spcBef>
                <a:spcPts val="0"/>
              </a:spcBef>
              <a:spcAft>
                <a:spcPts val="0"/>
              </a:spcAft>
              <a:buNone/>
            </a:pPr>
            <a:r>
              <a:rPr lang="en" sz="2000" dirty="0">
                <a:solidFill>
                  <a:schemeClr val="dk1"/>
                </a:solidFill>
                <a:latin typeface="Times New Roman" panose="02020603050405020304" pitchFamily="18" charset="0"/>
                <a:cs typeface="Times New Roman" panose="02020603050405020304" pitchFamily="18" charset="0"/>
              </a:rPr>
              <a:t>+ Do thời gian lao động xã hội cần thiết để xuất và tái xản suất lao động</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22" name="Google Shape;822;p44"/>
          <p:cNvSpPr/>
          <p:nvPr/>
        </p:nvSpPr>
        <p:spPr>
          <a:xfrm>
            <a:off x="2211860" y="3509319"/>
            <a:ext cx="5498756" cy="1402681"/>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2000" i="0" u="none" strike="noStrike" cap="none" dirty="0">
                <a:solidFill>
                  <a:schemeClr val="dk1"/>
                </a:solidFill>
                <a:latin typeface="Times New Roman" panose="02020603050405020304" pitchFamily="18" charset="0"/>
                <a:cs typeface="Times New Roman" panose="02020603050405020304" pitchFamily="18" charset="0"/>
                <a:sym typeface="Arial"/>
              </a:rPr>
              <a:t>+ Sức lao động tồn tại như năng lực sống của con người, muốn tái sản xuất ra năng lực lao động cần tiêu dùng một lượng tư liệu sinh hoạt nhất định, thỏa mãn nhu cầu gia đình con cái </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23" name="Google Shape;823;p44"/>
          <p:cNvSpPr/>
          <p:nvPr/>
        </p:nvSpPr>
        <p:spPr>
          <a:xfrm>
            <a:off x="141888" y="4359450"/>
            <a:ext cx="1106784" cy="914436"/>
          </a:xfrm>
          <a:prstGeom prst="cloud">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4342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 calcmode="lin" valueType="num">
                                      <p:cBhvr additive="base">
                                        <p:cTn id="7" dur="500"/>
                                        <p:tgtEl>
                                          <p:spTgt spid="8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500"/>
                                        <p:tgtEl>
                                          <p:spTgt spid="8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0"/>
                                        </p:tgtEl>
                                        <p:attrNameLst>
                                          <p:attrName>style.visibility</p:attrName>
                                        </p:attrNameLst>
                                      </p:cBhvr>
                                      <p:to>
                                        <p:strVal val="visible"/>
                                      </p:to>
                                    </p:set>
                                    <p:animEffect transition="in" filter="fade">
                                      <p:cBhvr>
                                        <p:cTn id="17" dur="500"/>
                                        <p:tgtEl>
                                          <p:spTgt spid="8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5"/>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Giá trị hàng hóa sức lao động</a:t>
            </a:r>
            <a:endParaRPr b="1" dirty="0">
              <a:latin typeface="Times New Roman" panose="02020603050405020304" pitchFamily="18" charset="0"/>
              <a:cs typeface="Times New Roman" panose="02020603050405020304" pitchFamily="18" charset="0"/>
            </a:endParaRPr>
          </a:p>
        </p:txBody>
      </p:sp>
      <p:sp>
        <p:nvSpPr>
          <p:cNvPr id="829" name="Google Shape;829;p45"/>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830" name="Google Shape;830;p45"/>
          <p:cNvSpPr/>
          <p:nvPr/>
        </p:nvSpPr>
        <p:spPr>
          <a:xfrm>
            <a:off x="2396359" y="1734279"/>
            <a:ext cx="4352400" cy="9144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2000" i="0" u="none" strike="noStrike" cap="none" dirty="0">
                <a:solidFill>
                  <a:schemeClr val="dk1"/>
                </a:solidFill>
                <a:latin typeface="Times New Roman" panose="02020603050405020304" pitchFamily="18" charset="0"/>
                <a:cs typeface="Times New Roman" panose="02020603050405020304" pitchFamily="18" charset="0"/>
                <a:sym typeface="Arial"/>
              </a:rPr>
              <a:t>+ Là hàng hóa đặc biệt, bao hàm cả yếu tố tinh thần và lịch sử </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31" name="Google Shape;831;p45"/>
          <p:cNvSpPr/>
          <p:nvPr/>
        </p:nvSpPr>
        <p:spPr>
          <a:xfrm>
            <a:off x="6748881" y="2064818"/>
            <a:ext cx="1286400" cy="2002800"/>
          </a:xfrm>
          <a:prstGeom prst="curvedLeftArrow">
            <a:avLst>
              <a:gd name="adj1" fmla="val 25000"/>
              <a:gd name="adj2" fmla="val 50000"/>
              <a:gd name="adj3" fmla="val 25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32" name="Google Shape;832;p45"/>
          <p:cNvSpPr/>
          <p:nvPr/>
        </p:nvSpPr>
        <p:spPr>
          <a:xfrm>
            <a:off x="4893276" y="2829697"/>
            <a:ext cx="1855625" cy="145852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Yếu tố tinh thần gồm nhu cầu về tinh thần, văn hóa..</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33" name="Google Shape;833;p45"/>
          <p:cNvSpPr/>
          <p:nvPr/>
        </p:nvSpPr>
        <p:spPr>
          <a:xfrm>
            <a:off x="945312" y="2113525"/>
            <a:ext cx="1437900" cy="1953900"/>
          </a:xfrm>
          <a:prstGeom prst="curvedRightArrow">
            <a:avLst>
              <a:gd name="adj1" fmla="val 25000"/>
              <a:gd name="adj2" fmla="val 50000"/>
              <a:gd name="adj3" fmla="val 25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34" name="Google Shape;834;p45"/>
          <p:cNvSpPr/>
          <p:nvPr/>
        </p:nvSpPr>
        <p:spPr>
          <a:xfrm>
            <a:off x="2369584" y="2829697"/>
            <a:ext cx="2004708" cy="145852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Yếu tố lịch sử: nhu cầu phụ thuộc vào hoàn cảnh lịch sử mỗi nước </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35" name="Google Shape;835;p45"/>
          <p:cNvSpPr/>
          <p:nvPr/>
        </p:nvSpPr>
        <p:spPr>
          <a:xfrm>
            <a:off x="4125500" y="4288221"/>
            <a:ext cx="914400" cy="764879"/>
          </a:xfrm>
          <a:prstGeom prst="smileyFace">
            <a:avLst>
              <a:gd name="adj" fmla="val 4653"/>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5087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6"/>
          <p:cNvSpPr txBox="1"/>
          <p:nvPr/>
        </p:nvSpPr>
        <p:spPr>
          <a:xfrm>
            <a:off x="345990" y="1643449"/>
            <a:ext cx="6944496" cy="1952367"/>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lt1"/>
              </a:buClr>
              <a:buSzPts val="2400"/>
              <a:buFont typeface="Barlow Light"/>
              <a:buNone/>
            </a:pPr>
            <a:r>
              <a:rPr lang="en" sz="2000" b="1" i="1" u="none" strike="noStrike" cap="none" dirty="0">
                <a:solidFill>
                  <a:schemeClr val="dk1"/>
                </a:solidFill>
                <a:latin typeface="Times New Roman" panose="02020603050405020304" pitchFamily="18" charset="0"/>
                <a:ea typeface="Barlow Light"/>
                <a:cs typeface="Times New Roman" panose="02020603050405020304" pitchFamily="18" charset="0"/>
                <a:sym typeface="Barlow Light"/>
              </a:rPr>
              <a:t>Một là</a:t>
            </a:r>
            <a:r>
              <a:rPr lang="en" sz="2000" i="0" u="none" strike="noStrike" cap="none" dirty="0">
                <a:solidFill>
                  <a:schemeClr val="dk1"/>
                </a:solidFill>
                <a:latin typeface="Times New Roman" panose="02020603050405020304" pitchFamily="18" charset="0"/>
                <a:ea typeface="Barlow Light"/>
                <a:cs typeface="Times New Roman" panose="02020603050405020304" pitchFamily="18" charset="0"/>
                <a:sym typeface="Barlow Light"/>
              </a:rPr>
              <a:t>, giá trị tư liệu sinh hoạt cần thiết (cả vật chất, tinh thần) để tái sản xuất ra sức lao động.</a:t>
            </a:r>
          </a:p>
          <a:p>
            <a:pPr marL="457200" marR="0" lvl="0" indent="-381000" algn="l" rtl="0">
              <a:lnSpc>
                <a:spcPct val="115000"/>
              </a:lnSpc>
              <a:spcBef>
                <a:spcPts val="0"/>
              </a:spcBef>
              <a:spcAft>
                <a:spcPts val="0"/>
              </a:spcAft>
              <a:buClr>
                <a:schemeClr val="lt1"/>
              </a:buClr>
              <a:buSzPts val="2400"/>
              <a:buFont typeface="Barlow Light"/>
              <a:buNone/>
            </a:pPr>
            <a:r>
              <a:rPr lang="en-US" sz="2000" b="1" i="1" dirty="0">
                <a:solidFill>
                  <a:schemeClr val="dk1"/>
                </a:solidFill>
                <a:latin typeface="Times New Roman" panose="02020603050405020304" pitchFamily="18" charset="0"/>
                <a:cs typeface="Times New Roman" panose="02020603050405020304" pitchFamily="18" charset="0"/>
                <a:sym typeface="Barlow Light"/>
              </a:rPr>
              <a:t>H</a:t>
            </a:r>
            <a:r>
              <a:rPr lang="en" sz="2000" b="1" i="1" dirty="0">
                <a:solidFill>
                  <a:schemeClr val="dk1"/>
                </a:solidFill>
                <a:latin typeface="Times New Roman" panose="02020603050405020304" pitchFamily="18" charset="0"/>
                <a:cs typeface="Times New Roman" panose="02020603050405020304" pitchFamily="18" charset="0"/>
                <a:sym typeface="Barlow Light"/>
              </a:rPr>
              <a:t>ai là</a:t>
            </a:r>
            <a:r>
              <a:rPr lang="en" sz="2000" dirty="0">
                <a:solidFill>
                  <a:schemeClr val="dk1"/>
                </a:solidFill>
                <a:latin typeface="Times New Roman" panose="02020603050405020304" pitchFamily="18" charset="0"/>
                <a:cs typeface="Times New Roman" panose="02020603050405020304" pitchFamily="18" charset="0"/>
                <a:sym typeface="Barlow Light"/>
              </a:rPr>
              <a:t>, phí tổn đào tạo lao động.</a:t>
            </a:r>
          </a:p>
          <a:p>
            <a:pPr marL="457200" marR="0" lvl="0" indent="-381000" algn="l" rtl="0">
              <a:lnSpc>
                <a:spcPct val="115000"/>
              </a:lnSpc>
              <a:spcBef>
                <a:spcPts val="0"/>
              </a:spcBef>
              <a:spcAft>
                <a:spcPts val="0"/>
              </a:spcAft>
              <a:buClr>
                <a:schemeClr val="lt1"/>
              </a:buClr>
              <a:buSzPts val="2400"/>
              <a:buFont typeface="Barlow Light"/>
              <a:buNone/>
            </a:pPr>
            <a:r>
              <a:rPr lang="en-US" sz="2000" b="1" i="1" dirty="0">
                <a:solidFill>
                  <a:schemeClr val="dk1"/>
                </a:solidFill>
                <a:latin typeface="Times New Roman" panose="02020603050405020304" pitchFamily="18" charset="0"/>
                <a:cs typeface="Times New Roman" panose="02020603050405020304" pitchFamily="18" charset="0"/>
                <a:sym typeface="Barlow Light"/>
              </a:rPr>
              <a:t>B</a:t>
            </a:r>
            <a:r>
              <a:rPr lang="en" sz="2000" b="1" i="1" dirty="0">
                <a:solidFill>
                  <a:schemeClr val="dk1"/>
                </a:solidFill>
                <a:latin typeface="Times New Roman" panose="02020603050405020304" pitchFamily="18" charset="0"/>
                <a:cs typeface="Times New Roman" panose="02020603050405020304" pitchFamily="18" charset="0"/>
                <a:sym typeface="Barlow Light"/>
              </a:rPr>
              <a:t>a là</a:t>
            </a:r>
            <a:r>
              <a:rPr lang="en" sz="2000" dirty="0">
                <a:solidFill>
                  <a:schemeClr val="dk1"/>
                </a:solidFill>
                <a:latin typeface="Times New Roman" panose="02020603050405020304" pitchFamily="18" charset="0"/>
                <a:cs typeface="Times New Roman" panose="02020603050405020304" pitchFamily="18" charset="0"/>
                <a:sym typeface="Barlow Light"/>
              </a:rPr>
              <a:t>, giá trị tư liệu sinh hoạt cần thiết (cả vật chất và tinh thần) nuôi con của người lao động.</a:t>
            </a:r>
            <a:endParaRPr sz="2000" dirty="0">
              <a:latin typeface="Times New Roman" panose="02020603050405020304" pitchFamily="18" charset="0"/>
              <a:cs typeface="Times New Roman" panose="02020603050405020304" pitchFamily="18" charset="0"/>
            </a:endParaRPr>
          </a:p>
        </p:txBody>
      </p:sp>
      <p:cxnSp>
        <p:nvCxnSpPr>
          <p:cNvPr id="846" name="Google Shape;846;p46"/>
          <p:cNvCxnSpPr/>
          <p:nvPr/>
        </p:nvCxnSpPr>
        <p:spPr>
          <a:xfrm>
            <a:off x="4546600" y="1847850"/>
            <a:ext cx="914400" cy="914400"/>
          </a:xfrm>
          <a:prstGeom prst="straightConnector1">
            <a:avLst/>
          </a:prstGeom>
          <a:noFill/>
          <a:ln w="9525" cap="flat" cmpd="sng">
            <a:solidFill>
              <a:srgbClr val="FEAA16"/>
            </a:solidFill>
            <a:prstDash val="solid"/>
            <a:round/>
            <a:headEnd type="none" w="sm" len="sm"/>
            <a:tailEnd type="triangle" w="med" len="med"/>
          </a:ln>
        </p:spPr>
      </p:cxnSp>
      <p:sp>
        <p:nvSpPr>
          <p:cNvPr id="14" name="Google Shape;828;p45">
            <a:extLst>
              <a:ext uri="{FF2B5EF4-FFF2-40B4-BE49-F238E27FC236}">
                <a16:creationId xmlns:a16="http://schemas.microsoft.com/office/drawing/2014/main" id="{9FC49BE5-05B0-4354-A756-F38D3EED53CF}"/>
              </a:ext>
            </a:extLst>
          </p:cNvPr>
          <p:cNvSpPr txBox="1">
            <a:spLocks/>
          </p:cNvSpPr>
          <p:nvPr/>
        </p:nvSpPr>
        <p:spPr>
          <a:xfrm>
            <a:off x="0" y="614873"/>
            <a:ext cx="7843200" cy="65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dk1"/>
              </a:buClr>
              <a:buSzPts val="3600"/>
              <a:buFont typeface="Barlow SemiBold"/>
              <a:buNone/>
              <a:defRPr sz="3600" b="0" i="0" u="none" strike="noStrike" cap="none">
                <a:solidFill>
                  <a:schemeClr val="dk1"/>
                </a:solidFill>
                <a:latin typeface="Barlow SemiBold"/>
                <a:ea typeface="Barlow SemiBold"/>
                <a:cs typeface="Barlow SemiBold"/>
                <a:sym typeface="Barlow SemiBold"/>
              </a:defRPr>
            </a:lvl9pPr>
          </a:lstStyle>
          <a:p>
            <a:pPr>
              <a:buSzPts val="2600"/>
            </a:pPr>
            <a:r>
              <a:rPr lang="en-US" sz="2600" b="1" dirty="0" err="1">
                <a:latin typeface="Times New Roman" panose="02020603050405020304" pitchFamily="18" charset="0"/>
                <a:cs typeface="Times New Roman" panose="02020603050405020304" pitchFamily="18" charset="0"/>
              </a:rPr>
              <a:t>Giá</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trị</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hàng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hóa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sức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lao</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động</a:t>
            </a:r>
            <a:endParaRPr lang="en-US" sz="2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1DE1757-05E6-4AF2-B2FD-4F762B023315}"/>
              </a:ext>
            </a:extLst>
          </p:cNvPr>
          <p:cNvPicPr>
            <a:picLocks noChangeAspect="1"/>
          </p:cNvPicPr>
          <p:nvPr/>
        </p:nvPicPr>
        <p:blipFill>
          <a:blip r:embed="rId3"/>
          <a:stretch>
            <a:fillRect/>
          </a:stretch>
        </p:blipFill>
        <p:spPr>
          <a:xfrm>
            <a:off x="7615646" y="160817"/>
            <a:ext cx="1356266" cy="366249"/>
          </a:xfrm>
          <a:prstGeom prst="rect">
            <a:avLst/>
          </a:prstGeom>
        </p:spPr>
      </p:pic>
    </p:spTree>
    <p:extLst>
      <p:ext uri="{BB962C8B-B14F-4D97-AF65-F5344CB8AC3E}">
        <p14:creationId xmlns:p14="http://schemas.microsoft.com/office/powerpoint/2010/main" val="11035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5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7"/>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b="1" dirty="0">
                <a:latin typeface="Times New Roman" panose="02020603050405020304" pitchFamily="18" charset="0"/>
                <a:cs typeface="Times New Roman" panose="02020603050405020304" pitchFamily="18" charset="0"/>
              </a:rPr>
              <a:t>Giá trị sử dụng của hàng hóa sức lao động</a:t>
            </a:r>
            <a:endParaRPr b="1" dirty="0">
              <a:latin typeface="Times New Roman" panose="02020603050405020304" pitchFamily="18" charset="0"/>
              <a:cs typeface="Times New Roman" panose="02020603050405020304" pitchFamily="18" charset="0"/>
            </a:endParaRPr>
          </a:p>
        </p:txBody>
      </p:sp>
      <p:sp>
        <p:nvSpPr>
          <p:cNvPr id="854" name="Google Shape;854;p47"/>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855" name="Google Shape;855;p47"/>
          <p:cNvSpPr/>
          <p:nvPr/>
        </p:nvSpPr>
        <p:spPr>
          <a:xfrm>
            <a:off x="661100" y="1889136"/>
            <a:ext cx="7663995" cy="1365228"/>
          </a:xfrm>
          <a:prstGeom prst="cloud">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i="0" u="none" strike="noStrike" cap="none" dirty="0">
                <a:solidFill>
                  <a:schemeClr val="dk1"/>
                </a:solidFill>
                <a:latin typeface="Times New Roman" panose="02020603050405020304" pitchFamily="18" charset="0"/>
                <a:cs typeface="Times New Roman" panose="02020603050405020304" pitchFamily="18" charset="0"/>
                <a:sym typeface="Arial"/>
              </a:rPr>
              <a:t>Thể hiện ra trong quá trình tiêu dùng sức lao động, nghĩa là quá trình lao động của người công nhân</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3652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500"/>
                                        <p:tgtEl>
                                          <p:spTgt spid="8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txBox="1">
            <a:spLocks noGrp="1"/>
          </p:cNvSpPr>
          <p:nvPr>
            <p:ph type="body" idx="1"/>
          </p:nvPr>
        </p:nvSpPr>
        <p:spPr>
          <a:xfrm>
            <a:off x="1433384" y="660475"/>
            <a:ext cx="6240162" cy="2465784"/>
          </a:xfrm>
          <a:prstGeom prst="rect">
            <a:avLst/>
          </a:prstGeom>
          <a:noFill/>
          <a:ln>
            <a:noFill/>
          </a:ln>
        </p:spPr>
        <p:txBody>
          <a:bodyPr spcFirstLastPara="1" wrap="square" lIns="0" tIns="0" rIns="0" bIns="0" anchor="t" anchorCtr="0">
            <a:noAutofit/>
          </a:bodyPr>
          <a:lstStyle/>
          <a:p>
            <a:pPr marL="457200" lvl="0" indent="-457200" algn="l" rtl="0">
              <a:lnSpc>
                <a:spcPct val="100000"/>
              </a:lnSpc>
              <a:spcBef>
                <a:spcPts val="600"/>
              </a:spcBef>
              <a:spcAft>
                <a:spcPts val="0"/>
              </a:spcAft>
              <a:buClr>
                <a:schemeClr val="lt1"/>
              </a:buClr>
              <a:buSzPts val="3600"/>
              <a:buFont typeface="Barlow SemiBold"/>
              <a:buChar char="▪"/>
            </a:pPr>
            <a:r>
              <a:rPr lang="en" sz="2000" dirty="0">
                <a:latin typeface="Times New Roman" panose="02020603050405020304" pitchFamily="18" charset="0"/>
                <a:cs typeface="Times New Roman" panose="02020603050405020304" pitchFamily="18" charset="0"/>
              </a:rPr>
              <a:t>Giá trị sử dụng của hàng hoá sức lao động có chất đặc biệt, nó là nguồn gốc sinh ra giá trị, tức là nó có thể tạo ra giá trị mới lớn hơn giá trị của bản thân nó. </a:t>
            </a:r>
            <a:endParaRPr sz="2000" dirty="0">
              <a:latin typeface="Times New Roman" panose="02020603050405020304" pitchFamily="18" charset="0"/>
              <a:cs typeface="Times New Roman" panose="02020603050405020304" pitchFamily="18" charset="0"/>
            </a:endParaRPr>
          </a:p>
          <a:p>
            <a:pPr marL="457200" lvl="0" indent="-457200" algn="l" rtl="0">
              <a:lnSpc>
                <a:spcPct val="100000"/>
              </a:lnSpc>
              <a:spcBef>
                <a:spcPts val="600"/>
              </a:spcBef>
              <a:spcAft>
                <a:spcPts val="0"/>
              </a:spcAft>
              <a:buClr>
                <a:schemeClr val="lt1"/>
              </a:buClr>
              <a:buSzPts val="3600"/>
              <a:buFont typeface="Barlow SemiBold"/>
              <a:buChar char="▪"/>
            </a:pPr>
            <a:r>
              <a:rPr lang="en" sz="2000" dirty="0">
                <a:latin typeface="Times New Roman" panose="02020603050405020304" pitchFamily="18" charset="0"/>
                <a:cs typeface="Times New Roman" panose="02020603050405020304" pitchFamily="18" charset="0"/>
              </a:rPr>
              <a:t>Đây chính là chìa khoá để giải thích mâu thuẫn của công thức chung của tư bản. </a:t>
            </a:r>
            <a:endParaRPr sz="2000" dirty="0">
              <a:latin typeface="Times New Roman" panose="02020603050405020304" pitchFamily="18" charset="0"/>
              <a:cs typeface="Times New Roman" panose="02020603050405020304" pitchFamily="18" charset="0"/>
            </a:endParaRPr>
          </a:p>
        </p:txBody>
      </p:sp>
      <p:sp>
        <p:nvSpPr>
          <p:cNvPr id="876" name="Google Shape;876;p49"/>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42418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5">
                                            <p:txEl>
                                              <p:pRg st="0" end="0"/>
                                            </p:txEl>
                                          </p:spTgt>
                                        </p:tgtEl>
                                        <p:attrNameLst>
                                          <p:attrName>style.visibility</p:attrName>
                                        </p:attrNameLst>
                                      </p:cBhvr>
                                      <p:to>
                                        <p:strVal val="visible"/>
                                      </p:to>
                                    </p:set>
                                    <p:animEffect transition="in" filter="fade">
                                      <p:cBhvr>
                                        <p:cTn id="7" dur="500"/>
                                        <p:tgtEl>
                                          <p:spTgt spid="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5">
                                            <p:txEl>
                                              <p:pRg st="1" end="1"/>
                                            </p:txEl>
                                          </p:spTgt>
                                        </p:tgtEl>
                                        <p:attrNameLst>
                                          <p:attrName>style.visibility</p:attrName>
                                        </p:attrNameLst>
                                      </p:cBhvr>
                                      <p:to>
                                        <p:strVal val="visible"/>
                                      </p:to>
                                    </p:set>
                                    <p:animEffect transition="in" filter="fade">
                                      <p:cBhvr>
                                        <p:cTn id="12" dur="500"/>
                                        <p:tgtEl>
                                          <p:spTgt spid="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D41A-1670-4295-8783-5FBF5B5F6A09}"/>
              </a:ext>
            </a:extLst>
          </p:cNvPr>
          <p:cNvSpPr>
            <a:spLocks noGrp="1"/>
          </p:cNvSpPr>
          <p:nvPr>
            <p:ph type="title"/>
          </p:nvPr>
        </p:nvSpPr>
        <p:spPr/>
        <p:txBody>
          <a:bodyPr/>
          <a:lstStyle/>
          <a:p>
            <a:r>
              <a:rPr lang="en" b="1" dirty="0">
                <a:latin typeface="Times New Roman" panose="02020603050405020304" pitchFamily="18" charset="0"/>
                <a:cs typeface="Times New Roman" panose="02020603050405020304" pitchFamily="18" charset="0"/>
              </a:rPr>
              <a:t>1.1.3. Sự sản xuất giá trị thặng dư</a:t>
            </a:r>
            <a:endParaRPr lang="en-US" dirty="0"/>
          </a:p>
        </p:txBody>
      </p:sp>
      <p:sp>
        <p:nvSpPr>
          <p:cNvPr id="4" name="Slide Number Placeholder 3">
            <a:extLst>
              <a:ext uri="{FF2B5EF4-FFF2-40B4-BE49-F238E27FC236}">
                <a16:creationId xmlns:a16="http://schemas.microsoft.com/office/drawing/2014/main" id="{0EC861FA-860F-4147-9ED4-D40CAB41E9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5" name="Google Shape;1041;p23">
            <a:extLst>
              <a:ext uri="{FF2B5EF4-FFF2-40B4-BE49-F238E27FC236}">
                <a16:creationId xmlns:a16="http://schemas.microsoft.com/office/drawing/2014/main" id="{233EC8EB-2153-4E97-BCEB-C46DABCDA20D}"/>
              </a:ext>
            </a:extLst>
          </p:cNvPr>
          <p:cNvSpPr/>
          <p:nvPr/>
        </p:nvSpPr>
        <p:spPr>
          <a:xfrm>
            <a:off x="7210224" y="1565567"/>
            <a:ext cx="1635277" cy="16570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 name="Google Shape;1042;p23">
            <a:extLst>
              <a:ext uri="{FF2B5EF4-FFF2-40B4-BE49-F238E27FC236}">
                <a16:creationId xmlns:a16="http://schemas.microsoft.com/office/drawing/2014/main" id="{E0486B1E-8928-4AFF-ABAA-06D3FD8CECFB}"/>
              </a:ext>
            </a:extLst>
          </p:cNvPr>
          <p:cNvSpPr/>
          <p:nvPr/>
        </p:nvSpPr>
        <p:spPr>
          <a:xfrm rot="1473133">
            <a:off x="7062642" y="3133001"/>
            <a:ext cx="956077" cy="931329"/>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 name="Google Shape;1043;p23">
            <a:extLst>
              <a:ext uri="{FF2B5EF4-FFF2-40B4-BE49-F238E27FC236}">
                <a16:creationId xmlns:a16="http://schemas.microsoft.com/office/drawing/2014/main" id="{279962AF-75C7-42B5-9776-C7D31A797BEE}"/>
              </a:ext>
            </a:extLst>
          </p:cNvPr>
          <p:cNvSpPr/>
          <p:nvPr/>
        </p:nvSpPr>
        <p:spPr>
          <a:xfrm>
            <a:off x="6912367" y="1426886"/>
            <a:ext cx="418605" cy="406776"/>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8" name="Google Shape;1044;p23">
            <a:extLst>
              <a:ext uri="{FF2B5EF4-FFF2-40B4-BE49-F238E27FC236}">
                <a16:creationId xmlns:a16="http://schemas.microsoft.com/office/drawing/2014/main" id="{1FC024BB-F6BB-40CC-BAE8-D0AD9A96EB4F}"/>
              </a:ext>
            </a:extLst>
          </p:cNvPr>
          <p:cNvSpPr/>
          <p:nvPr/>
        </p:nvSpPr>
        <p:spPr>
          <a:xfrm rot="2486979">
            <a:off x="8607466" y="3038790"/>
            <a:ext cx="297803" cy="28938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 name="Google Shape;1046;p23">
            <a:extLst>
              <a:ext uri="{FF2B5EF4-FFF2-40B4-BE49-F238E27FC236}">
                <a16:creationId xmlns:a16="http://schemas.microsoft.com/office/drawing/2014/main" id="{97CA4499-C9D4-472B-99DD-E3EB3207A5E3}"/>
              </a:ext>
            </a:extLst>
          </p:cNvPr>
          <p:cNvSpPr txBox="1"/>
          <p:nvPr/>
        </p:nvSpPr>
        <p:spPr>
          <a:xfrm>
            <a:off x="1838199" y="2060161"/>
            <a:ext cx="13626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
        <p:nvSpPr>
          <p:cNvPr id="10" name="Google Shape;1047;p23">
            <a:extLst>
              <a:ext uri="{FF2B5EF4-FFF2-40B4-BE49-F238E27FC236}">
                <a16:creationId xmlns:a16="http://schemas.microsoft.com/office/drawing/2014/main" id="{399DAFEB-383E-4EFE-89EB-985CAE063E67}"/>
              </a:ext>
            </a:extLst>
          </p:cNvPr>
          <p:cNvSpPr/>
          <p:nvPr/>
        </p:nvSpPr>
        <p:spPr>
          <a:xfrm>
            <a:off x="1375706" y="1388062"/>
            <a:ext cx="2384424"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ea typeface="Nunito Light"/>
                <a:cs typeface="Times New Roman" panose="02020603050405020304" pitchFamily="18" charset="0"/>
                <a:sym typeface="Nunito Light"/>
              </a:rPr>
              <a:t>Giá trị sử dụng</a:t>
            </a:r>
            <a:endParaRPr sz="2000" b="1" dirty="0">
              <a:latin typeface="Times New Roman" panose="02020603050405020304" pitchFamily="18" charset="0"/>
              <a:ea typeface="Nunito Light"/>
              <a:cs typeface="Times New Roman" panose="02020603050405020304" pitchFamily="18" charset="0"/>
              <a:sym typeface="Nunito Light"/>
            </a:endParaRPr>
          </a:p>
          <a:p>
            <a:pPr marL="0" lvl="0" indent="0" algn="l" rtl="0">
              <a:spcBef>
                <a:spcPts val="0"/>
              </a:spcBef>
              <a:spcAft>
                <a:spcPts val="0"/>
              </a:spcAft>
              <a:buNone/>
            </a:pPr>
            <a:endParaRPr dirty="0"/>
          </a:p>
        </p:txBody>
      </p:sp>
      <p:sp>
        <p:nvSpPr>
          <p:cNvPr id="11" name="Google Shape;1048;p23">
            <a:extLst>
              <a:ext uri="{FF2B5EF4-FFF2-40B4-BE49-F238E27FC236}">
                <a16:creationId xmlns:a16="http://schemas.microsoft.com/office/drawing/2014/main" id="{143DCF8A-B347-45AA-822E-CF2CFF5584EC}"/>
              </a:ext>
            </a:extLst>
          </p:cNvPr>
          <p:cNvSpPr/>
          <p:nvPr/>
        </p:nvSpPr>
        <p:spPr>
          <a:xfrm>
            <a:off x="1447322" y="3729434"/>
            <a:ext cx="2384424"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ea typeface="Nunito Light"/>
                <a:cs typeface="Times New Roman" panose="02020603050405020304" pitchFamily="18" charset="0"/>
                <a:sym typeface="Nunito Light"/>
              </a:rPr>
              <a:t>Giá trị thặng dư</a:t>
            </a:r>
            <a:endParaRPr sz="2000" b="1" dirty="0">
              <a:latin typeface="Times New Roman" panose="02020603050405020304" pitchFamily="18" charset="0"/>
              <a:ea typeface="Nunito Light"/>
              <a:cs typeface="Times New Roman" panose="02020603050405020304" pitchFamily="18" charset="0"/>
              <a:sym typeface="Nunito Light"/>
            </a:endParaRPr>
          </a:p>
        </p:txBody>
      </p:sp>
      <p:sp>
        <p:nvSpPr>
          <p:cNvPr id="12" name="Google Shape;1049;p23">
            <a:extLst>
              <a:ext uri="{FF2B5EF4-FFF2-40B4-BE49-F238E27FC236}">
                <a16:creationId xmlns:a16="http://schemas.microsoft.com/office/drawing/2014/main" id="{85AA6F05-F01E-4EB1-96D4-9269835DF8B9}"/>
              </a:ext>
            </a:extLst>
          </p:cNvPr>
          <p:cNvSpPr/>
          <p:nvPr/>
        </p:nvSpPr>
        <p:spPr>
          <a:xfrm>
            <a:off x="4515253" y="1356658"/>
            <a:ext cx="2283012"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ea typeface="Nunito"/>
                <a:cs typeface="Times New Roman" panose="02020603050405020304" pitchFamily="18" charset="0"/>
                <a:sym typeface="Nunito"/>
              </a:rPr>
              <a:t>Một vật thể hàng hóa</a:t>
            </a:r>
            <a:endParaRPr sz="2000" b="1" dirty="0">
              <a:latin typeface="Times New Roman" panose="02020603050405020304" pitchFamily="18" charset="0"/>
              <a:ea typeface="Nunito"/>
              <a:cs typeface="Times New Roman" panose="02020603050405020304" pitchFamily="18" charset="0"/>
              <a:sym typeface="Nunito"/>
            </a:endParaRPr>
          </a:p>
        </p:txBody>
      </p:sp>
      <p:sp>
        <p:nvSpPr>
          <p:cNvPr id="13" name="Google Shape;1050;p23">
            <a:extLst>
              <a:ext uri="{FF2B5EF4-FFF2-40B4-BE49-F238E27FC236}">
                <a16:creationId xmlns:a16="http://schemas.microsoft.com/office/drawing/2014/main" id="{47A59FB0-7293-408D-813E-FB8DF8556B35}"/>
              </a:ext>
            </a:extLst>
          </p:cNvPr>
          <p:cNvSpPr/>
          <p:nvPr/>
        </p:nvSpPr>
        <p:spPr>
          <a:xfrm>
            <a:off x="3930241" y="1986570"/>
            <a:ext cx="414900" cy="14718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1;p23">
            <a:extLst>
              <a:ext uri="{FF2B5EF4-FFF2-40B4-BE49-F238E27FC236}">
                <a16:creationId xmlns:a16="http://schemas.microsoft.com/office/drawing/2014/main" id="{B50C2E65-D6EC-4646-8324-6B1C16CC0378}"/>
              </a:ext>
            </a:extLst>
          </p:cNvPr>
          <p:cNvSpPr/>
          <p:nvPr/>
        </p:nvSpPr>
        <p:spPr>
          <a:xfrm>
            <a:off x="2417349" y="2941185"/>
            <a:ext cx="175230" cy="525981"/>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2;p23">
            <a:extLst>
              <a:ext uri="{FF2B5EF4-FFF2-40B4-BE49-F238E27FC236}">
                <a16:creationId xmlns:a16="http://schemas.microsoft.com/office/drawing/2014/main" id="{2EA4DF11-2AA7-4E2A-95B2-C1B1DF0FCA13}"/>
              </a:ext>
            </a:extLst>
          </p:cNvPr>
          <p:cNvSpPr/>
          <p:nvPr/>
        </p:nvSpPr>
        <p:spPr>
          <a:xfrm>
            <a:off x="3930241" y="4336487"/>
            <a:ext cx="414900" cy="14718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3;p23">
            <a:extLst>
              <a:ext uri="{FF2B5EF4-FFF2-40B4-BE49-F238E27FC236}">
                <a16:creationId xmlns:a16="http://schemas.microsoft.com/office/drawing/2014/main" id="{A44E5276-EF7C-4FC4-BFFF-392C79971124}"/>
              </a:ext>
            </a:extLst>
          </p:cNvPr>
          <p:cNvSpPr/>
          <p:nvPr/>
        </p:nvSpPr>
        <p:spPr>
          <a:xfrm>
            <a:off x="4760918" y="3663481"/>
            <a:ext cx="1918836" cy="1493745"/>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anose="02020603050405020304" pitchFamily="18" charset="0"/>
                <a:cs typeface="Times New Roman" panose="02020603050405020304" pitchFamily="18" charset="0"/>
              </a:rPr>
              <a:t>???</a:t>
            </a:r>
            <a:endParaRP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8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24"/>
          <p:cNvSpPr txBox="1">
            <a:spLocks noGrp="1"/>
          </p:cNvSpPr>
          <p:nvPr>
            <p:ph type="title"/>
          </p:nvPr>
        </p:nvSpPr>
        <p:spPr>
          <a:xfrm>
            <a:off x="483011" y="798450"/>
            <a:ext cx="6902100" cy="46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Ví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a:t>
            </a:r>
            <a:r>
              <a:rPr lang="en-US" b="1" dirty="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1060" name="Google Shape;1060;p24"/>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a:p>
        </p:txBody>
      </p:sp>
      <p:graphicFrame>
        <p:nvGraphicFramePr>
          <p:cNvPr id="1061" name="Google Shape;1061;p24"/>
          <p:cNvGraphicFramePr/>
          <p:nvPr>
            <p:extLst>
              <p:ext uri="{D42A27DB-BD31-4B8C-83A1-F6EECF244321}">
                <p14:modId xmlns:p14="http://schemas.microsoft.com/office/powerpoint/2010/main" val="500158517"/>
              </p:ext>
            </p:extLst>
          </p:nvPr>
        </p:nvGraphicFramePr>
        <p:xfrm>
          <a:off x="964857" y="1592477"/>
          <a:ext cx="6778600" cy="2605085"/>
        </p:xfrm>
        <a:graphic>
          <a:graphicData uri="http://schemas.openxmlformats.org/drawingml/2006/table">
            <a:tbl>
              <a:tblPr>
                <a:noFill/>
              </a:tblPr>
              <a:tblGrid>
                <a:gridCol w="3389300">
                  <a:extLst>
                    <a:ext uri="{9D8B030D-6E8A-4147-A177-3AD203B41FA5}">
                      <a16:colId xmlns:a16="http://schemas.microsoft.com/office/drawing/2014/main" val="20000"/>
                    </a:ext>
                  </a:extLst>
                </a:gridCol>
                <a:gridCol w="3389300">
                  <a:extLst>
                    <a:ext uri="{9D8B030D-6E8A-4147-A177-3AD203B41FA5}">
                      <a16:colId xmlns:a16="http://schemas.microsoft.com/office/drawing/2014/main" val="20001"/>
                    </a:ext>
                  </a:extLst>
                </a:gridCol>
              </a:tblGrid>
              <a:tr h="285850">
                <a:tc>
                  <a:txBody>
                    <a:bodyPr/>
                    <a:lstStyle/>
                    <a:p>
                      <a:pPr marL="0" lvl="0" indent="0" algn="l" rtl="0">
                        <a:spcBef>
                          <a:spcPts val="0"/>
                        </a:spcBef>
                        <a:spcAft>
                          <a:spcPts val="0"/>
                        </a:spcAft>
                        <a:buNone/>
                      </a:pPr>
                      <a:r>
                        <a:rPr lang="en" dirty="0"/>
                        <a:t>                     Chi phí sản xuất</a:t>
                      </a:r>
                      <a:endParaRPr dirty="0"/>
                    </a:p>
                  </a:txBody>
                  <a:tcPr marL="91425" marR="91425" marT="91425" marB="91425"/>
                </a:tc>
                <a:tc>
                  <a:txBody>
                    <a:bodyPr/>
                    <a:lstStyle/>
                    <a:p>
                      <a:pPr marL="0" lvl="0" indent="0" algn="l" rtl="0">
                        <a:spcBef>
                          <a:spcPts val="0"/>
                        </a:spcBef>
                        <a:spcAft>
                          <a:spcPts val="0"/>
                        </a:spcAft>
                        <a:buNone/>
                      </a:pPr>
                      <a:r>
                        <a:rPr lang="en" dirty="0"/>
                        <a:t>       Giá trị sản phẩm mới ( 20kg sợi )</a:t>
                      </a:r>
                      <a:endParaRPr dirty="0"/>
                    </a:p>
                  </a:txBody>
                  <a:tcPr marL="91425" marR="91425" marT="91425" marB="91425"/>
                </a:tc>
                <a:extLst>
                  <a:ext uri="{0D108BD9-81ED-4DB2-BD59-A6C34878D82A}">
                    <a16:rowId xmlns:a16="http://schemas.microsoft.com/office/drawing/2014/main" val="10000"/>
                  </a:ext>
                </a:extLst>
              </a:tr>
              <a:tr h="1475375">
                <a:tc>
                  <a:txBody>
                    <a:bodyPr/>
                    <a:lstStyle/>
                    <a:p>
                      <a:pPr marL="0" lvl="0" indent="0" algn="l" rtl="0">
                        <a:spcBef>
                          <a:spcPts val="0"/>
                        </a:spcBef>
                        <a:spcAft>
                          <a:spcPts val="0"/>
                        </a:spcAft>
                        <a:buNone/>
                      </a:pPr>
                      <a:r>
                        <a:rPr lang="en" dirty="0"/>
                        <a:t>Tiền mua bông: 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Tiền hao mòn máy móc: 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Tiền mua sức lao động trong 1 ngày (12h) : 3$</a:t>
                      </a:r>
                      <a:endParaRPr dirty="0"/>
                    </a:p>
                  </a:txBody>
                  <a:tcPr marL="91425" marR="91425" marT="91425" marB="91425"/>
                </a:tc>
                <a:tc>
                  <a:txBody>
                    <a:bodyPr/>
                    <a:lstStyle/>
                    <a:p>
                      <a:pPr marL="0" lvl="0" indent="0" algn="l" rtl="0">
                        <a:spcBef>
                          <a:spcPts val="0"/>
                        </a:spcBef>
                        <a:spcAft>
                          <a:spcPts val="0"/>
                        </a:spcAft>
                        <a:buNone/>
                      </a:pPr>
                      <a:r>
                        <a:rPr lang="en" dirty="0"/>
                        <a:t>Giá trị của bông chuyển vào sợi: 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Giá trị máy móc chuyển vào sợi: 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Giá trị người lao động làm trong 12h: 6$</a:t>
                      </a:r>
                    </a:p>
                    <a:p>
                      <a:pPr marL="0" lvl="0" indent="0" algn="l" rtl="0">
                        <a:spcBef>
                          <a:spcPts val="0"/>
                        </a:spcBef>
                        <a:spcAft>
                          <a:spcPts val="0"/>
                        </a:spcAft>
                        <a:buNone/>
                      </a:pPr>
                      <a:r>
                        <a:rPr lang="en" dirty="0"/>
                        <a:t>1H</a:t>
                      </a:r>
                      <a:r>
                        <a:rPr lang="en" baseline="0" dirty="0"/>
                        <a:t> người lao động tạo ra 0.5$</a:t>
                      </a:r>
                      <a:endParaRPr dirty="0"/>
                    </a:p>
                  </a:txBody>
                  <a:tcPr marL="91425" marR="91425" marT="91425" marB="91425"/>
                </a:tc>
                <a:extLst>
                  <a:ext uri="{0D108BD9-81ED-4DB2-BD59-A6C34878D82A}">
                    <a16:rowId xmlns:a16="http://schemas.microsoft.com/office/drawing/2014/main" val="10001"/>
                  </a:ext>
                </a:extLst>
              </a:tr>
              <a:tr h="733500">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Tổng chi phí: 27$</a:t>
                      </a:r>
                      <a:endParaRPr dirty="0"/>
                    </a:p>
                  </a:txBody>
                  <a:tcPr marL="91425" marR="91425" marT="91425" marB="91425"/>
                </a:tc>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Tổng công thu về: 30$</a:t>
                      </a:r>
                      <a:endParaRPr dirty="0"/>
                    </a:p>
                  </a:txBody>
                  <a:tcPr marL="91425" marR="91425" marT="91425" marB="91425"/>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F915A95D-389A-4600-ABAD-EBBC975E0BA0}"/>
              </a:ext>
            </a:extLst>
          </p:cNvPr>
          <p:cNvSpPr txBox="1"/>
          <p:nvPr/>
        </p:nvSpPr>
        <p:spPr>
          <a:xfrm>
            <a:off x="1292310" y="4518753"/>
            <a:ext cx="4578178"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indent="0">
              <a:spcBef>
                <a:spcPts val="1000"/>
              </a:spcBef>
              <a:buNone/>
            </a:pPr>
            <a:r>
              <a:rPr lang="vi-VN" sz="2000" b="1" dirty="0">
                <a:solidFill>
                  <a:srgbClr val="666666"/>
                </a:solidFill>
                <a:highlight>
                  <a:srgbClr val="FFFFFF"/>
                </a:highlight>
                <a:latin typeface="+mj-lt"/>
                <a:ea typeface="Nunito"/>
                <a:cs typeface="Nunito"/>
                <a:sym typeface="Nunito"/>
              </a:rPr>
              <a:t>=&gt; giá trị thặng dư = 30$ - 27$ = 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D90F50-6E82-A44E-8483-90D6D545E22A}"/>
              </a:ext>
            </a:extLst>
          </p:cNvPr>
          <p:cNvSpPr>
            <a:spLocks noGrp="1"/>
          </p:cNvSpPr>
          <p:nvPr>
            <p:ph type="body" idx="1"/>
          </p:nvPr>
        </p:nvSpPr>
        <p:spPr/>
        <p:txBody>
          <a:bodyPr/>
          <a:lstStyle/>
          <a:p>
            <a:pPr marL="76200" indent="0" algn="just">
              <a:buNone/>
            </a:pPr>
            <a:r>
              <a:rPr lang="en-US" dirty="0" err="1"/>
              <a:t>Ví</a:t>
            </a:r>
            <a:r>
              <a:rPr lang="en-US" dirty="0"/>
              <a:t> </a:t>
            </a:r>
            <a:r>
              <a:rPr lang="en-US" dirty="0" err="1"/>
              <a:t>dụ</a:t>
            </a:r>
            <a:r>
              <a:rPr lang="en-US" dirty="0"/>
              <a:t>: </a:t>
            </a:r>
            <a:r>
              <a:rPr lang="en-US" dirty="0" err="1"/>
              <a:t>Công</a:t>
            </a:r>
            <a:r>
              <a:rPr lang="en-US" dirty="0"/>
              <a:t> ty </a:t>
            </a:r>
            <a:r>
              <a:rPr lang="en-US" dirty="0" err="1"/>
              <a:t>sản</a:t>
            </a:r>
            <a:r>
              <a:rPr lang="en-US" dirty="0"/>
              <a:t> </a:t>
            </a:r>
            <a:r>
              <a:rPr lang="en-US" dirty="0" err="1"/>
              <a:t>xuất</a:t>
            </a:r>
            <a:r>
              <a:rPr lang="en-US" dirty="0"/>
              <a:t> </a:t>
            </a:r>
            <a:r>
              <a:rPr lang="en-US" dirty="0" err="1"/>
              <a:t>được</a:t>
            </a:r>
            <a:r>
              <a:rPr lang="en-US" dirty="0"/>
              <a:t> 1000 </a:t>
            </a:r>
            <a:r>
              <a:rPr lang="en-US" dirty="0" err="1"/>
              <a:t>cái</a:t>
            </a:r>
            <a:r>
              <a:rPr lang="en-US" dirty="0"/>
              <a:t> </a:t>
            </a:r>
            <a:r>
              <a:rPr lang="en-US" dirty="0" err="1"/>
              <a:t>áo</a:t>
            </a:r>
            <a:r>
              <a:rPr lang="en-US" dirty="0"/>
              <a:t> </a:t>
            </a:r>
            <a:r>
              <a:rPr lang="en-US" dirty="0" err="1"/>
              <a:t>trong</a:t>
            </a:r>
            <a:r>
              <a:rPr lang="en-US" dirty="0"/>
              <a:t> 10 </a:t>
            </a:r>
            <a:r>
              <a:rPr lang="en-US" dirty="0" err="1"/>
              <a:t>giờ</a:t>
            </a:r>
            <a:r>
              <a:rPr lang="en-US" dirty="0"/>
              <a:t> lao </a:t>
            </a:r>
            <a:r>
              <a:rPr lang="en-US" dirty="0" err="1"/>
              <a:t>động</a:t>
            </a:r>
            <a:r>
              <a:rPr lang="en-US" dirty="0"/>
              <a:t>, </a:t>
            </a:r>
            <a:r>
              <a:rPr lang="en-US" dirty="0" err="1"/>
              <a:t>mỗi</a:t>
            </a:r>
            <a:r>
              <a:rPr lang="en-US" dirty="0"/>
              <a:t> </a:t>
            </a:r>
            <a:r>
              <a:rPr lang="en-US" dirty="0" err="1"/>
              <a:t>cái</a:t>
            </a:r>
            <a:r>
              <a:rPr lang="en-US" dirty="0"/>
              <a:t> </a:t>
            </a:r>
            <a:r>
              <a:rPr lang="en-US" dirty="0" err="1"/>
              <a:t>áo</a:t>
            </a:r>
            <a:r>
              <a:rPr lang="en-US" dirty="0"/>
              <a:t> </a:t>
            </a:r>
            <a:r>
              <a:rPr lang="en-US" dirty="0" err="1"/>
              <a:t>bán</a:t>
            </a:r>
            <a:r>
              <a:rPr lang="en-US" dirty="0"/>
              <a:t> </a:t>
            </a:r>
            <a:r>
              <a:rPr lang="en-US" dirty="0" err="1"/>
              <a:t>được</a:t>
            </a:r>
            <a:r>
              <a:rPr lang="en-US" dirty="0"/>
              <a:t> 30 USD. </a:t>
            </a:r>
            <a:r>
              <a:rPr lang="en-US" dirty="0" err="1"/>
              <a:t>Trong</a:t>
            </a:r>
            <a:r>
              <a:rPr lang="en-US" dirty="0"/>
              <a:t> </a:t>
            </a:r>
            <a:r>
              <a:rPr lang="en-US" dirty="0" err="1"/>
              <a:t>đó</a:t>
            </a:r>
            <a:r>
              <a:rPr lang="en-US" dirty="0"/>
              <a:t>, </a:t>
            </a:r>
            <a:r>
              <a:rPr lang="en-US" dirty="0" err="1"/>
              <a:t>tiền</a:t>
            </a:r>
            <a:r>
              <a:rPr lang="en-US" dirty="0"/>
              <a:t> </a:t>
            </a:r>
            <a:r>
              <a:rPr lang="en-US" dirty="0" err="1"/>
              <a:t>mua</a:t>
            </a:r>
            <a:r>
              <a:rPr lang="en-US" dirty="0"/>
              <a:t> </a:t>
            </a:r>
            <a:r>
              <a:rPr lang="en-US" dirty="0" err="1"/>
              <a:t>nguyên</a:t>
            </a:r>
            <a:r>
              <a:rPr lang="en-US" dirty="0"/>
              <a:t> </a:t>
            </a:r>
            <a:r>
              <a:rPr lang="en-US" dirty="0" err="1"/>
              <a:t>liệu</a:t>
            </a:r>
            <a:r>
              <a:rPr lang="en-US" dirty="0"/>
              <a:t> </a:t>
            </a:r>
            <a:r>
              <a:rPr lang="en-US" dirty="0" err="1"/>
              <a:t>là</a:t>
            </a:r>
            <a:r>
              <a:rPr lang="en-US" dirty="0"/>
              <a:t> 15000 USD, </a:t>
            </a:r>
            <a:r>
              <a:rPr lang="en-US" dirty="0" err="1"/>
              <a:t>tiền</a:t>
            </a:r>
            <a:r>
              <a:rPr lang="en-US" dirty="0"/>
              <a:t> </a:t>
            </a:r>
            <a:r>
              <a:rPr lang="en-US" dirty="0" err="1"/>
              <a:t>khấu</a:t>
            </a:r>
            <a:r>
              <a:rPr lang="en-US" dirty="0"/>
              <a:t> </a:t>
            </a:r>
            <a:r>
              <a:rPr lang="en-US" dirty="0" err="1"/>
              <a:t>trừ</a:t>
            </a:r>
            <a:r>
              <a:rPr lang="en-US" dirty="0"/>
              <a:t> </a:t>
            </a:r>
            <a:r>
              <a:rPr lang="en-US" dirty="0" err="1"/>
              <a:t>máy</a:t>
            </a:r>
            <a:r>
              <a:rPr lang="en-US" dirty="0"/>
              <a:t> </a:t>
            </a:r>
            <a:r>
              <a:rPr lang="en-US" dirty="0" err="1"/>
              <a:t>móc</a:t>
            </a:r>
            <a:r>
              <a:rPr lang="en-US" dirty="0"/>
              <a:t> </a:t>
            </a:r>
            <a:r>
              <a:rPr lang="en-US" dirty="0" err="1"/>
              <a:t>là</a:t>
            </a:r>
            <a:r>
              <a:rPr lang="en-US" dirty="0"/>
              <a:t> 5000 USD. </a:t>
            </a:r>
            <a:r>
              <a:rPr lang="en-US" dirty="0" err="1"/>
              <a:t>Trả</a:t>
            </a:r>
            <a:r>
              <a:rPr lang="en-US" dirty="0"/>
              <a:t> </a:t>
            </a:r>
            <a:r>
              <a:rPr lang="en-US" dirty="0" err="1"/>
              <a:t>lương</a:t>
            </a:r>
            <a:r>
              <a:rPr lang="en-US" dirty="0"/>
              <a:t> </a:t>
            </a:r>
            <a:r>
              <a:rPr lang="en-US" dirty="0" err="1"/>
              <a:t>cho</a:t>
            </a:r>
            <a:r>
              <a:rPr lang="en-US" dirty="0"/>
              <a:t> </a:t>
            </a:r>
            <a:r>
              <a:rPr lang="en-US" dirty="0" err="1"/>
              <a:t>công</a:t>
            </a:r>
            <a:r>
              <a:rPr lang="en-US" dirty="0"/>
              <a:t> </a:t>
            </a:r>
            <a:r>
              <a:rPr lang="en-US" dirty="0" err="1"/>
              <a:t>nhân</a:t>
            </a:r>
            <a:r>
              <a:rPr lang="en-US" dirty="0"/>
              <a:t> </a:t>
            </a:r>
            <a:r>
              <a:rPr lang="en-US" dirty="0" err="1"/>
              <a:t>là</a:t>
            </a:r>
            <a:r>
              <a:rPr lang="en-US" dirty="0"/>
              <a:t> 500 USD </a:t>
            </a:r>
            <a:r>
              <a:rPr lang="en-US" dirty="0" err="1"/>
              <a:t>cho</a:t>
            </a:r>
            <a:r>
              <a:rPr lang="en-US" dirty="0"/>
              <a:t> 1 </a:t>
            </a:r>
            <a:r>
              <a:rPr lang="en-US" dirty="0" err="1"/>
              <a:t>giờ</a:t>
            </a:r>
            <a:r>
              <a:rPr lang="en-US" dirty="0"/>
              <a:t> lao </a:t>
            </a:r>
            <a:r>
              <a:rPr lang="en-US" dirty="0" err="1"/>
              <a:t>động</a:t>
            </a:r>
            <a:r>
              <a:rPr lang="en-US" dirty="0"/>
              <a:t>. </a:t>
            </a:r>
            <a:r>
              <a:rPr lang="en-US" dirty="0" err="1"/>
              <a:t>Hỏi</a:t>
            </a:r>
            <a:r>
              <a:rPr lang="en-US" dirty="0"/>
              <a:t> </a:t>
            </a:r>
            <a:r>
              <a:rPr lang="en-US" dirty="0" err="1"/>
              <a:t>giá</a:t>
            </a:r>
            <a:r>
              <a:rPr lang="en-US" dirty="0"/>
              <a:t> </a:t>
            </a:r>
            <a:r>
              <a:rPr lang="en-US" dirty="0" err="1"/>
              <a:t>trị</a:t>
            </a:r>
            <a:r>
              <a:rPr lang="en-US" dirty="0"/>
              <a:t> </a:t>
            </a:r>
            <a:r>
              <a:rPr lang="en-US" dirty="0" err="1"/>
              <a:t>thặng</a:t>
            </a:r>
            <a:r>
              <a:rPr lang="en-US" dirty="0"/>
              <a:t> </a:t>
            </a:r>
            <a:r>
              <a:rPr lang="en-US" dirty="0" err="1"/>
              <a:t>dư</a:t>
            </a:r>
            <a:r>
              <a:rPr lang="en-US" dirty="0"/>
              <a:t> </a:t>
            </a:r>
            <a:r>
              <a:rPr lang="en-US" dirty="0" err="1"/>
              <a:t>đạt</a:t>
            </a:r>
            <a:r>
              <a:rPr lang="en-US" dirty="0"/>
              <a:t> bao </a:t>
            </a:r>
            <a:r>
              <a:rPr lang="en-US" dirty="0" err="1"/>
              <a:t>nhiêu</a:t>
            </a:r>
            <a:r>
              <a:rPr lang="en-US" dirty="0"/>
              <a:t>?</a:t>
            </a:r>
          </a:p>
        </p:txBody>
      </p:sp>
      <p:sp>
        <p:nvSpPr>
          <p:cNvPr id="4" name="Slide Number Placeholder 3">
            <a:extLst>
              <a:ext uri="{FF2B5EF4-FFF2-40B4-BE49-F238E27FC236}">
                <a16:creationId xmlns:a16="http://schemas.microsoft.com/office/drawing/2014/main" id="{E1CEE70E-3968-5E4D-AB44-32CE468FD9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42067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D509FC-0339-4326-A133-B9B5EB6874E6}"/>
              </a:ext>
            </a:extLst>
          </p:cNvPr>
          <p:cNvSpPr>
            <a:spLocks noGrp="1"/>
          </p:cNvSpPr>
          <p:nvPr>
            <p:ph type="body" idx="1"/>
          </p:nvPr>
        </p:nvSpPr>
        <p:spPr>
          <a:xfrm>
            <a:off x="1026780" y="1390649"/>
            <a:ext cx="6650700" cy="2486025"/>
          </a:xfrm>
        </p:spPr>
        <p:txBody>
          <a:bodyPr/>
          <a:lstStyle/>
          <a:p>
            <a:pPr marL="0" lvl="0" indent="0" algn="l" rtl="0">
              <a:spcBef>
                <a:spcPts val="600"/>
              </a:spcBef>
              <a:spcAft>
                <a:spcPts val="0"/>
              </a:spcAft>
              <a:buNone/>
            </a:pPr>
            <a:endParaRPr lang="en-US" sz="2400"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endParaRPr>
          </a:p>
          <a:p>
            <a:pPr marL="0" lvl="0" indent="0" algn="l" rtl="0">
              <a:spcBef>
                <a:spcPts val="600"/>
              </a:spcBef>
              <a:spcAft>
                <a:spcPts val="0"/>
              </a:spcAft>
              <a:buNone/>
            </a:pPr>
            <a:r>
              <a:rPr lang="en-US" sz="2400"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Vậy</a:t>
            </a:r>
            <a:r>
              <a:rPr lang="en-US" sz="2400"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giá</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trị</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thặng</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dư</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là</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một</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bộ</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phận</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của</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g</a:t>
            </a:r>
            <a:r>
              <a:rPr lang="vi-VN"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iá trị mới dôi ra ngoài giá trị sức lao động do công nhân tạo ra và bị nhà tư bản chiếm đoạt, là lao động không công của công nhân.</a:t>
            </a:r>
            <a:endParaRPr lang="vi-VN" sz="1800" i="1" dirty="0">
              <a:solidFill>
                <a:srgbClr val="666666"/>
              </a:solidFill>
              <a:highlight>
                <a:srgbClr val="FFFFFF"/>
              </a:highlight>
              <a:latin typeface="Nunito"/>
              <a:ea typeface="Nunito"/>
              <a:cs typeface="Nunito"/>
              <a:sym typeface="Nunito"/>
            </a:endParaRPr>
          </a:p>
          <a:p>
            <a:pPr marL="0" lvl="0" indent="0" algn="l" rtl="0">
              <a:spcBef>
                <a:spcPts val="1000"/>
              </a:spcBef>
              <a:spcAft>
                <a:spcPts val="0"/>
              </a:spcAft>
              <a:buNone/>
            </a:pPr>
            <a:endParaRPr lang="vi-VN" sz="1800" dirty="0">
              <a:solidFill>
                <a:srgbClr val="666666"/>
              </a:solidFill>
              <a:highlight>
                <a:srgbClr val="FFFFFF"/>
              </a:highlight>
              <a:latin typeface="Nunito"/>
              <a:ea typeface="Nunito"/>
              <a:cs typeface="Nunito"/>
              <a:sym typeface="Nunito"/>
            </a:endParaRPr>
          </a:p>
          <a:p>
            <a:endParaRPr lang="en-US" dirty="0"/>
          </a:p>
        </p:txBody>
      </p:sp>
      <p:sp>
        <p:nvSpPr>
          <p:cNvPr id="4" name="Slide Number Placeholder 3">
            <a:extLst>
              <a:ext uri="{FF2B5EF4-FFF2-40B4-BE49-F238E27FC236}">
                <a16:creationId xmlns:a16="http://schemas.microsoft.com/office/drawing/2014/main" id="{A8CE9AD6-E5F7-42C5-97CD-5892A7ECB4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21539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7"/>
          <p:cNvSpPr txBox="1">
            <a:spLocks noGrp="1"/>
          </p:cNvSpPr>
          <p:nvPr>
            <p:ph type="ctrTitle"/>
          </p:nvPr>
        </p:nvSpPr>
        <p:spPr>
          <a:xfrm>
            <a:off x="589224" y="2286000"/>
            <a:ext cx="6306875" cy="508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600"/>
              <a:buNone/>
            </a:pPr>
            <a:r>
              <a:rPr lang="en" sz="3200" b="1" dirty="0">
                <a:latin typeface="Times New Roman" panose="02020603050405020304" pitchFamily="18" charset="0"/>
                <a:cs typeface="Times New Roman" panose="02020603050405020304" pitchFamily="18" charset="0"/>
              </a:rPr>
              <a:t>1.1.</a:t>
            </a:r>
            <a:r>
              <a:rPr lang="en" sz="3200" b="1" dirty="0">
                <a:solidFill>
                  <a:srgbClr val="000000"/>
                </a:solidFill>
                <a:latin typeface="Times New Roman" panose="02020603050405020304" pitchFamily="18" charset="0"/>
                <a:cs typeface="Times New Roman" panose="02020603050405020304" pitchFamily="18" charset="0"/>
              </a:rPr>
              <a:t> Nguồn gốc của giá trị thặng dư</a:t>
            </a:r>
            <a:endParaRPr sz="3200" b="1" dirty="0">
              <a:solidFill>
                <a:srgbClr val="000000"/>
              </a:solidFill>
              <a:latin typeface="Times New Roman" panose="02020603050405020304" pitchFamily="18" charset="0"/>
              <a:cs typeface="Times New Roman" panose="02020603050405020304" pitchFamily="18" charset="0"/>
            </a:endParaRPr>
          </a:p>
        </p:txBody>
      </p:sp>
      <p:sp>
        <p:nvSpPr>
          <p:cNvPr id="544" name="Google Shape;544;p17"/>
          <p:cNvSpPr txBox="1">
            <a:spLocks noGrp="1"/>
          </p:cNvSpPr>
          <p:nvPr>
            <p:ph type="sldNum" idx="4294967295"/>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32A02D4A-DC81-46F7-86D1-2A9C30C7F0F3}"/>
              </a:ext>
            </a:extLst>
          </p:cNvPr>
          <p:cNvPicPr>
            <a:picLocks noChangeAspect="1"/>
          </p:cNvPicPr>
          <p:nvPr/>
        </p:nvPicPr>
        <p:blipFill>
          <a:blip r:embed="rId3"/>
          <a:stretch>
            <a:fillRect/>
          </a:stretch>
        </p:blipFill>
        <p:spPr>
          <a:xfrm>
            <a:off x="7645400" y="176436"/>
            <a:ext cx="1371600" cy="370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26"/>
          <p:cNvSpPr txBox="1">
            <a:spLocks noGrp="1"/>
          </p:cNvSpPr>
          <p:nvPr>
            <p:ph type="title"/>
          </p:nvPr>
        </p:nvSpPr>
        <p:spPr>
          <a:xfrm>
            <a:off x="418170" y="756000"/>
            <a:ext cx="6030756" cy="460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800"/>
              <a:buNone/>
            </a:pPr>
            <a:r>
              <a:rPr lang="en" b="1" dirty="0">
                <a:latin typeface="Times New Roman" panose="02020603050405020304" pitchFamily="18" charset="0"/>
                <a:cs typeface="Times New Roman" panose="02020603050405020304" pitchFamily="18" charset="0"/>
              </a:rPr>
              <a:t>1.1.4. Tư bản bất biến và tư bản khả biến</a:t>
            </a:r>
            <a:endParaRPr b="1" dirty="0">
              <a:latin typeface="Times New Roman" panose="02020603050405020304" pitchFamily="18" charset="0"/>
              <a:cs typeface="Times New Roman" panose="02020603050405020304" pitchFamily="18" charset="0"/>
            </a:endParaRPr>
          </a:p>
        </p:txBody>
      </p:sp>
      <p:sp>
        <p:nvSpPr>
          <p:cNvPr id="1076" name="Google Shape;1076;p26"/>
          <p:cNvSpPr txBox="1">
            <a:spLocks noGrp="1"/>
          </p:cNvSpPr>
          <p:nvPr>
            <p:ph type="sldNum" idx="12"/>
          </p:nvPr>
        </p:nvSpPr>
        <p:spPr>
          <a:xfrm>
            <a:off x="8665029" y="127279"/>
            <a:ext cx="326700" cy="27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cxnSp>
        <p:nvCxnSpPr>
          <p:cNvPr id="1077" name="Google Shape;1077;p26"/>
          <p:cNvCxnSpPr>
            <a:stCxn id="1078" idx="6"/>
            <a:endCxn id="1079" idx="2"/>
          </p:cNvCxnSpPr>
          <p:nvPr/>
        </p:nvCxnSpPr>
        <p:spPr>
          <a:xfrm>
            <a:off x="1783042" y="3031720"/>
            <a:ext cx="432524" cy="1075396"/>
          </a:xfrm>
          <a:prstGeom prst="bentConnector3">
            <a:avLst>
              <a:gd name="adj1" fmla="val 50000"/>
            </a:avLst>
          </a:prstGeom>
          <a:noFill/>
          <a:ln w="9525" cap="flat" cmpd="sng">
            <a:solidFill>
              <a:schemeClr val="dk1"/>
            </a:solidFill>
            <a:prstDash val="dash"/>
            <a:round/>
            <a:headEnd type="none" w="sm" len="sm"/>
            <a:tailEnd type="none" w="sm" len="sm"/>
          </a:ln>
        </p:spPr>
      </p:cxnSp>
      <p:cxnSp>
        <p:nvCxnSpPr>
          <p:cNvPr id="1080" name="Google Shape;1080;p26"/>
          <p:cNvCxnSpPr>
            <a:stCxn id="1078" idx="6"/>
            <a:endCxn id="1081" idx="2"/>
          </p:cNvCxnSpPr>
          <p:nvPr/>
        </p:nvCxnSpPr>
        <p:spPr>
          <a:xfrm flipV="1">
            <a:off x="1783042" y="2392865"/>
            <a:ext cx="462433" cy="638855"/>
          </a:xfrm>
          <a:prstGeom prst="bentConnector3">
            <a:avLst>
              <a:gd name="adj1" fmla="val 50000"/>
            </a:avLst>
          </a:prstGeom>
          <a:noFill/>
          <a:ln w="9525" cap="flat" cmpd="sng">
            <a:solidFill>
              <a:schemeClr val="dk1"/>
            </a:solidFill>
            <a:prstDash val="dash"/>
            <a:round/>
            <a:headEnd type="none" w="sm" len="sm"/>
            <a:tailEnd type="none" w="sm" len="sm"/>
          </a:ln>
        </p:spPr>
      </p:cxnSp>
      <p:grpSp>
        <p:nvGrpSpPr>
          <p:cNvPr id="1087" name="Google Shape;1087;p26"/>
          <p:cNvGrpSpPr/>
          <p:nvPr/>
        </p:nvGrpSpPr>
        <p:grpSpPr>
          <a:xfrm>
            <a:off x="3631935" y="1391884"/>
            <a:ext cx="2531915" cy="619156"/>
            <a:chOff x="5561570" y="984763"/>
            <a:chExt cx="1834126" cy="396251"/>
          </a:xfrm>
        </p:grpSpPr>
        <p:sp>
          <p:nvSpPr>
            <p:cNvPr id="1088" name="Google Shape;1088;p26"/>
            <p:cNvSpPr/>
            <p:nvPr/>
          </p:nvSpPr>
          <p:spPr>
            <a:xfrm>
              <a:off x="5804916" y="984763"/>
              <a:ext cx="1590780" cy="396251"/>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nhà xưởng, công trình, máy móc, thiết bị</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3" name="Google Shape;1083;p26"/>
            <p:cNvSpPr/>
            <p:nvPr/>
          </p:nvSpPr>
          <p:spPr>
            <a:xfrm>
              <a:off x="5561570" y="1091550"/>
              <a:ext cx="174000" cy="174000"/>
            </a:xfrm>
            <a:prstGeom prst="ellipse">
              <a:avLst/>
            </a:prstGeom>
            <a:gradFill>
              <a:gsLst>
                <a:gs pos="0">
                  <a:schemeClr val="accent5"/>
                </a:gs>
                <a:gs pos="100000">
                  <a:srgbClr val="FFA263"/>
                </a:gs>
              </a:gsLst>
              <a:lin ang="16200000" scaled="0"/>
            </a:gra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89" name="Google Shape;1089;p26"/>
          <p:cNvGrpSpPr/>
          <p:nvPr/>
        </p:nvGrpSpPr>
        <p:grpSpPr>
          <a:xfrm>
            <a:off x="2245475" y="1848665"/>
            <a:ext cx="1337596" cy="916978"/>
            <a:chOff x="3636942" y="1091550"/>
            <a:chExt cx="1227064" cy="916978"/>
          </a:xfrm>
        </p:grpSpPr>
        <p:sp>
          <p:nvSpPr>
            <p:cNvPr id="1090" name="Google Shape;1090;p26"/>
            <p:cNvSpPr/>
            <p:nvPr/>
          </p:nvSpPr>
          <p:spPr>
            <a:xfrm>
              <a:off x="3830605" y="1091550"/>
              <a:ext cx="1033401" cy="916978"/>
            </a:xfrm>
            <a:prstGeom prst="roundRect">
              <a:avLst>
                <a:gd name="adj" fmla="val 16667"/>
              </a:avLst>
            </a:prstGeom>
            <a:gradFill>
              <a:gsLst>
                <a:gs pos="0">
                  <a:srgbClr val="B4BAC9"/>
                </a:gs>
                <a:gs pos="35000">
                  <a:srgbClr val="CACDD8"/>
                </a:gs>
                <a:gs pos="100000">
                  <a:srgbClr val="EAEAF1"/>
                </a:gs>
              </a:gsLst>
              <a:lin ang="16200000" scaled="0"/>
            </a:gradFill>
            <a:ln w="9525" cap="flat" cmpd="sng">
              <a:solidFill>
                <a:srgbClr val="1E325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Tư Bản bất biến</a:t>
              </a:r>
              <a:b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b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(C)</a:t>
              </a:r>
              <a:endParaRPr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1" name="Google Shape;1081;p26"/>
            <p:cNvSpPr/>
            <p:nvPr/>
          </p:nvSpPr>
          <p:spPr>
            <a:xfrm>
              <a:off x="3636942" y="1548750"/>
              <a:ext cx="174000" cy="174000"/>
            </a:xfrm>
            <a:prstGeom prst="ellipse">
              <a:avLst/>
            </a:prstGeom>
            <a:solidFill>
              <a:srgbClr val="FF0000"/>
            </a:soli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1" name="Google Shape;1091;p26"/>
          <p:cNvGrpSpPr/>
          <p:nvPr/>
        </p:nvGrpSpPr>
        <p:grpSpPr>
          <a:xfrm>
            <a:off x="766160" y="2409328"/>
            <a:ext cx="1016882" cy="1244782"/>
            <a:chOff x="1803598" y="2412150"/>
            <a:chExt cx="1212579" cy="319200"/>
          </a:xfrm>
        </p:grpSpPr>
        <p:sp>
          <p:nvSpPr>
            <p:cNvPr id="1092" name="Google Shape;1092;p26"/>
            <p:cNvSpPr/>
            <p:nvPr/>
          </p:nvSpPr>
          <p:spPr>
            <a:xfrm>
              <a:off x="1803598" y="2412150"/>
              <a:ext cx="975452" cy="319200"/>
            </a:xfrm>
            <a:prstGeom prst="roundRect">
              <a:avLst>
                <a:gd name="adj" fmla="val 16667"/>
              </a:avLst>
            </a:prstGeom>
            <a:gradFill>
              <a:gsLst>
                <a:gs pos="0">
                  <a:schemeClr val="accent5"/>
                </a:gs>
                <a:gs pos="100000">
                  <a:srgbClr val="FFA263"/>
                </a:gs>
              </a:gsLst>
              <a:lin ang="16200000" scaled="0"/>
            </a:gra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1" u="none" strike="noStrike" cap="none" dirty="0">
                  <a:solidFill>
                    <a:schemeClr val="dk1"/>
                  </a:solidFill>
                  <a:latin typeface="Nunito"/>
                  <a:ea typeface="Nunito"/>
                  <a:cs typeface="Nunito"/>
                  <a:sym typeface="Nunito"/>
                </a:rPr>
                <a:t>Tư Bản</a:t>
              </a:r>
              <a:endParaRPr sz="1800" b="1" i="1" u="none" strike="noStrike" cap="none" dirty="0">
                <a:solidFill>
                  <a:schemeClr val="dk1"/>
                </a:solidFill>
                <a:latin typeface="Nunito"/>
                <a:ea typeface="Nunito"/>
                <a:cs typeface="Nunito"/>
                <a:sym typeface="Nunito"/>
              </a:endParaRPr>
            </a:p>
          </p:txBody>
        </p:sp>
        <p:sp>
          <p:nvSpPr>
            <p:cNvPr id="1078" name="Google Shape;1078;p26"/>
            <p:cNvSpPr/>
            <p:nvPr/>
          </p:nvSpPr>
          <p:spPr>
            <a:xfrm>
              <a:off x="2842177" y="2484750"/>
              <a:ext cx="174000" cy="174000"/>
            </a:xfrm>
            <a:prstGeom prst="ellipse">
              <a:avLst/>
            </a:prstGeom>
            <a:solidFill>
              <a:schemeClr val="accent3"/>
            </a:solidFill>
            <a:ln w="25400" cap="flat" cmpd="sng">
              <a:solidFill>
                <a:srgbClr val="9C2D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3" name="Google Shape;1093;p26"/>
          <p:cNvGrpSpPr/>
          <p:nvPr/>
        </p:nvGrpSpPr>
        <p:grpSpPr>
          <a:xfrm>
            <a:off x="2215566" y="3654110"/>
            <a:ext cx="1316161" cy="916978"/>
            <a:chOff x="3643496" y="3289146"/>
            <a:chExt cx="1618438" cy="442500"/>
          </a:xfrm>
        </p:grpSpPr>
        <p:sp>
          <p:nvSpPr>
            <p:cNvPr id="1094" name="Google Shape;1094;p26"/>
            <p:cNvSpPr/>
            <p:nvPr/>
          </p:nvSpPr>
          <p:spPr>
            <a:xfrm>
              <a:off x="3837157" y="3289146"/>
              <a:ext cx="1424777" cy="442500"/>
            </a:xfrm>
            <a:prstGeom prst="roundRect">
              <a:avLst>
                <a:gd name="adj" fmla="val 16667"/>
              </a:avLst>
            </a:prstGeom>
            <a:gradFill>
              <a:gsLst>
                <a:gs pos="0">
                  <a:srgbClr val="FFFC74"/>
                </a:gs>
                <a:gs pos="35000">
                  <a:srgbClr val="FFFC9F"/>
                </a:gs>
                <a:gs pos="100000">
                  <a:srgbClr val="FFFDD6"/>
                </a:gs>
              </a:gsLst>
              <a:lin ang="16200000" scaled="0"/>
            </a:gradFill>
            <a:ln w="9525" cap="flat" cmpd="sng">
              <a:solidFill>
                <a:srgbClr val="FFCA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Tư Bản khả biến</a:t>
              </a:r>
              <a:b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br>
              <a:r>
                <a:rPr lang="en"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(V)</a:t>
              </a:r>
              <a:endParaRPr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79" name="Google Shape;1079;p26"/>
            <p:cNvSpPr/>
            <p:nvPr/>
          </p:nvSpPr>
          <p:spPr>
            <a:xfrm>
              <a:off x="3643496" y="3420750"/>
              <a:ext cx="174000" cy="174000"/>
            </a:xfrm>
            <a:prstGeom prst="ellipse">
              <a:avLst/>
            </a:prstGeom>
            <a:gradFill>
              <a:gsLst>
                <a:gs pos="0">
                  <a:srgbClr val="280DD1"/>
                </a:gs>
                <a:gs pos="100000">
                  <a:srgbClr val="938CFF"/>
                </a:gs>
              </a:gsLst>
              <a:lin ang="16200000" scaled="0"/>
            </a:gradFill>
            <a:ln w="9525" cap="flat" cmpd="sng">
              <a:solidFill>
                <a:srgbClr val="341FB9"/>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5" name="Google Shape;1095;p26"/>
          <p:cNvGrpSpPr/>
          <p:nvPr/>
        </p:nvGrpSpPr>
        <p:grpSpPr>
          <a:xfrm>
            <a:off x="3662332" y="2212967"/>
            <a:ext cx="2501520" cy="717394"/>
            <a:chOff x="5634184" y="1945986"/>
            <a:chExt cx="1773217" cy="717394"/>
          </a:xfrm>
        </p:grpSpPr>
        <p:sp>
          <p:nvSpPr>
            <p:cNvPr id="1096" name="Google Shape;1096;p26"/>
            <p:cNvSpPr/>
            <p:nvPr/>
          </p:nvSpPr>
          <p:spPr>
            <a:xfrm>
              <a:off x="5820537" y="1945986"/>
              <a:ext cx="1586864" cy="717394"/>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nguyên liệu, nhiên liệu, vật liệu phụ </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5" name="Google Shape;1085;p26"/>
            <p:cNvSpPr/>
            <p:nvPr/>
          </p:nvSpPr>
          <p:spPr>
            <a:xfrm>
              <a:off x="5634184" y="2175813"/>
              <a:ext cx="161595" cy="249651"/>
            </a:xfrm>
            <a:prstGeom prst="ellipse">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grpSp>
        <p:nvGrpSpPr>
          <p:cNvPr id="1097" name="Google Shape;1097;p26"/>
          <p:cNvGrpSpPr/>
          <p:nvPr/>
        </p:nvGrpSpPr>
        <p:grpSpPr>
          <a:xfrm>
            <a:off x="3662332" y="3926829"/>
            <a:ext cx="2501517" cy="506937"/>
            <a:chOff x="5543305" y="2813899"/>
            <a:chExt cx="1693339" cy="396251"/>
          </a:xfrm>
        </p:grpSpPr>
        <p:sp>
          <p:nvSpPr>
            <p:cNvPr id="1098" name="Google Shape;1098;p26"/>
            <p:cNvSpPr/>
            <p:nvPr/>
          </p:nvSpPr>
          <p:spPr>
            <a:xfrm>
              <a:off x="5766550" y="2813899"/>
              <a:ext cx="1470094" cy="396251"/>
            </a:xfrm>
            <a:prstGeom prst="roundRect">
              <a:avLst>
                <a:gd name="adj" fmla="val 16667"/>
              </a:avLst>
            </a:prstGeom>
            <a:solidFill>
              <a:schemeClr val="lt1"/>
            </a:solidFill>
            <a:ln w="25400" cap="flat" cmpd="sng">
              <a:solidFill>
                <a:srgbClr val="FEE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sức lao động</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99" name="Google Shape;1099;p26"/>
            <p:cNvSpPr/>
            <p:nvPr/>
          </p:nvSpPr>
          <p:spPr>
            <a:xfrm>
              <a:off x="5543305" y="2927830"/>
              <a:ext cx="174000" cy="174000"/>
            </a:xfrm>
            <a:prstGeom prst="ellipse">
              <a:avLst/>
            </a:prstGeom>
            <a:gradFill>
              <a:gsLst>
                <a:gs pos="0">
                  <a:srgbClr val="9C96FF"/>
                </a:gs>
                <a:gs pos="35000">
                  <a:srgbClr val="BAB5FF"/>
                </a:gs>
                <a:gs pos="100000">
                  <a:srgbClr val="E5E1FF"/>
                </a:gs>
              </a:gsLst>
              <a:lin ang="16200000" scaled="0"/>
            </a:gradFill>
            <a:ln w="9525" cap="flat" cmpd="sng">
              <a:solidFill>
                <a:srgbClr val="341FB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Nunito"/>
                <a:ea typeface="Nunito"/>
                <a:cs typeface="Nunito"/>
                <a:sym typeface="Nunito"/>
              </a:endParaRPr>
            </a:p>
          </p:txBody>
        </p:sp>
      </p:grpSp>
      <p:pic>
        <p:nvPicPr>
          <p:cNvPr id="1100" name="Google Shape;1100;p26" descr="Kết quả hình ảnh cho nhà xưởng icoin"/>
          <p:cNvPicPr preferRelativeResize="0"/>
          <p:nvPr/>
        </p:nvPicPr>
        <p:blipFill rotWithShape="1">
          <a:blip r:embed="rId3">
            <a:alphaModFix/>
          </a:blip>
          <a:srcRect/>
          <a:stretch/>
        </p:blipFill>
        <p:spPr>
          <a:xfrm>
            <a:off x="6781279" y="526699"/>
            <a:ext cx="1271587" cy="1271587"/>
          </a:xfrm>
          <a:prstGeom prst="roundRect">
            <a:avLst>
              <a:gd name="adj" fmla="val 8594"/>
            </a:avLst>
          </a:prstGeom>
          <a:solidFill>
            <a:srgbClr val="ECECEC"/>
          </a:solidFill>
          <a:ln>
            <a:noFill/>
          </a:ln>
          <a:effectLst>
            <a:reflection stA="38000" endPos="28000" dist="5000" dir="5400000" sy="-100000" algn="bl" rotWithShape="0"/>
          </a:effectLst>
        </p:spPr>
      </p:pic>
      <p:pic>
        <p:nvPicPr>
          <p:cNvPr id="1101" name="Google Shape;1101;p26" descr="Kết quả hình ảnh cho vải icoin"/>
          <p:cNvPicPr preferRelativeResize="0"/>
          <p:nvPr/>
        </p:nvPicPr>
        <p:blipFill rotWithShape="1">
          <a:blip r:embed="rId4">
            <a:alphaModFix/>
          </a:blip>
          <a:srcRect/>
          <a:stretch/>
        </p:blipFill>
        <p:spPr>
          <a:xfrm>
            <a:off x="6795231" y="2039569"/>
            <a:ext cx="1102272" cy="1102272"/>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pic>
        <p:nvPicPr>
          <p:cNvPr id="1102" name="Google Shape;1102;p26"/>
          <p:cNvPicPr preferRelativeResize="0"/>
          <p:nvPr/>
        </p:nvPicPr>
        <p:blipFill rotWithShape="1">
          <a:blip r:embed="rId5">
            <a:alphaModFix/>
          </a:blip>
          <a:srcRect/>
          <a:stretch/>
        </p:blipFill>
        <p:spPr>
          <a:xfrm>
            <a:off x="6880439" y="3215468"/>
            <a:ext cx="1117077" cy="156016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3507-B40B-4B70-ACFF-55115476DB3F}"/>
              </a:ext>
            </a:extLst>
          </p:cNvPr>
          <p:cNvSpPr>
            <a:spLocks noGrp="1"/>
          </p:cNvSpPr>
          <p:nvPr>
            <p:ph type="title"/>
          </p:nvPr>
        </p:nvSpPr>
        <p:spPr>
          <a:xfrm>
            <a:off x="661100" y="664300"/>
            <a:ext cx="7843200" cy="538858"/>
          </a:xfrm>
        </p:spPr>
        <p:txBody>
          <a:bodyPr/>
          <a:lstStyle/>
          <a:p>
            <a:pPr eaLnBrk="1" hangingPunct="1">
              <a:spcBef>
                <a:spcPct val="50000"/>
              </a:spcBef>
              <a:defRPr/>
            </a:pPr>
            <a:r>
              <a:rPr lang="en-US" b="1" dirty="0">
                <a:solidFill>
                  <a:schemeClr val="bg1"/>
                </a:solidFill>
                <a:latin typeface="Times New Roman" panose="02020603050405020304" pitchFamily="18" charset="0"/>
                <a:ea typeface="SimSun" panose="02010600030101010101" pitchFamily="2" charset="-122"/>
              </a:rPr>
              <a:t>1.1.5. </a:t>
            </a:r>
            <a:r>
              <a:rPr lang="en-US" b="1" dirty="0" err="1">
                <a:solidFill>
                  <a:schemeClr val="bg1"/>
                </a:solidFill>
                <a:latin typeface="Times New Roman" panose="02020603050405020304" pitchFamily="18" charset="0"/>
                <a:ea typeface="SimSun" panose="02010600030101010101" pitchFamily="2" charset="-122"/>
              </a:rPr>
              <a:t>Tiền</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công</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trong</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chủ</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nghĩa</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tư</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bản</a:t>
            </a:r>
            <a:endParaRPr lang="en-US" b="1" dirty="0">
              <a:solidFill>
                <a:schemeClr val="bg1"/>
              </a:solidFill>
              <a:latin typeface="Times New Roman" panose="02020603050405020304" pitchFamily="18" charset="0"/>
              <a:ea typeface="SimSun" panose="02010600030101010101" pitchFamily="2" charset="-122"/>
            </a:endParaRPr>
          </a:p>
        </p:txBody>
      </p:sp>
      <p:sp>
        <p:nvSpPr>
          <p:cNvPr id="3" name="Slide Number Placeholder 2">
            <a:extLst>
              <a:ext uri="{FF2B5EF4-FFF2-40B4-BE49-F238E27FC236}">
                <a16:creationId xmlns:a16="http://schemas.microsoft.com/office/drawing/2014/main" id="{5E1C4907-0829-4C25-BFF5-F27A464654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4" name="Google Shape;731;p33">
            <a:extLst>
              <a:ext uri="{FF2B5EF4-FFF2-40B4-BE49-F238E27FC236}">
                <a16:creationId xmlns:a16="http://schemas.microsoft.com/office/drawing/2014/main" id="{ACEB4950-4188-485E-BDA3-8C60A6E4D8CC}"/>
              </a:ext>
            </a:extLst>
          </p:cNvPr>
          <p:cNvSpPr txBox="1"/>
          <p:nvPr/>
        </p:nvSpPr>
        <p:spPr>
          <a:xfrm>
            <a:off x="1130850" y="1685324"/>
            <a:ext cx="4692434" cy="28044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a:cs typeface="Times New Roman" panose="02020603050405020304" pitchFamily="18" charset="0"/>
                <a:sym typeface="Barlow Light"/>
              </a:rPr>
              <a:t>Tiền</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công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giá</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cả</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của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hàng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hóa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sức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Đó</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bộ</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phận</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của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giá</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trị</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mới</a:t>
            </a:r>
            <a:r>
              <a:rPr lang="en-US" sz="2400" dirty="0">
                <a:latin typeface="Times New Roman" panose="02020603050405020304" pitchFamily="18" charset="0"/>
                <a:ea typeface="Barlow Light"/>
                <a:cs typeface="Times New Roman" panose="02020603050405020304" pitchFamily="18" charset="0"/>
                <a:sym typeface="Barlow Light"/>
              </a:rPr>
              <a:t> do </a:t>
            </a:r>
            <a:r>
              <a:rPr lang="en-US" sz="2400" dirty="0" err="1">
                <a:latin typeface="Times New Roman" panose="02020603050405020304" pitchFamily="18" charset="0"/>
                <a:ea typeface="Barlow Light"/>
                <a:cs typeface="Times New Roman" panose="02020603050405020304" pitchFamily="18" charset="0"/>
                <a:sym typeface="Barlow Light"/>
              </a:rPr>
              <a:t>chính</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phí</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của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người</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làm</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thuê</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tạo</a:t>
            </a:r>
            <a:r>
              <a:rPr lang="en-US" sz="2400" dirty="0">
                <a:latin typeface="Times New Roman" panose="02020603050405020304" pitchFamily="18" charset="0"/>
                <a:ea typeface="Barlow Light"/>
                <a:cs typeface="Times New Roman" panose="02020603050405020304" pitchFamily="18" charset="0"/>
                <a:sym typeface="Barlow Light"/>
              </a:rPr>
              <a:t> ra, </a:t>
            </a:r>
            <a:r>
              <a:rPr lang="en-US" sz="2400" dirty="0" err="1">
                <a:latin typeface="Times New Roman" panose="02020603050405020304" pitchFamily="18" charset="0"/>
                <a:ea typeface="Barlow Light"/>
                <a:cs typeface="Times New Roman" panose="02020603050405020304" pitchFamily="18" charset="0"/>
                <a:sym typeface="Barlow Light"/>
              </a:rPr>
              <a:t>nhưng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nó</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lại</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thường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được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hiểu</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a:t>
            </a:r>
            <a:r>
              <a:rPr lang="en-US" sz="2400" dirty="0">
                <a:latin typeface="Times New Roman" panose="02020603050405020304" pitchFamily="18" charset="0"/>
                <a:ea typeface="Barlow Light"/>
                <a:cs typeface="Times New Roman" panose="02020603050405020304" pitchFamily="18" charset="0"/>
                <a:sym typeface="Barlow Light"/>
              </a:rPr>
              <a:t> do </a:t>
            </a:r>
            <a:r>
              <a:rPr lang="en-US" sz="2400" dirty="0" err="1">
                <a:latin typeface="Times New Roman" panose="02020603050405020304" pitchFamily="18" charset="0"/>
                <a:ea typeface="Barlow Light"/>
                <a:cs typeface="Times New Roman" panose="02020603050405020304" pitchFamily="18" charset="0"/>
                <a:sym typeface="Barlow Light"/>
              </a:rPr>
              <a:t>người</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mua</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sức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trả</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cho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người</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làm</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thuê</a:t>
            </a:r>
            <a:endParaRPr sz="2400" dirty="0">
              <a:latin typeface="Times New Roman" panose="02020603050405020304" pitchFamily="18" charset="0"/>
              <a:ea typeface="Barlow Light"/>
              <a:cs typeface="Times New Roman" panose="02020603050405020304" pitchFamily="18" charset="0"/>
              <a:sym typeface="Barlow Light"/>
            </a:endParaRPr>
          </a:p>
        </p:txBody>
      </p:sp>
      <p:pic>
        <p:nvPicPr>
          <p:cNvPr id="6" name="Picture 5">
            <a:extLst>
              <a:ext uri="{FF2B5EF4-FFF2-40B4-BE49-F238E27FC236}">
                <a16:creationId xmlns:a16="http://schemas.microsoft.com/office/drawing/2014/main" id="{585449FC-859C-4B0C-B854-EFCB7F42000B}"/>
              </a:ext>
            </a:extLst>
          </p:cNvPr>
          <p:cNvPicPr>
            <a:picLocks noChangeAspect="1"/>
          </p:cNvPicPr>
          <p:nvPr/>
        </p:nvPicPr>
        <p:blipFill>
          <a:blip r:embed="rId2"/>
          <a:stretch>
            <a:fillRect/>
          </a:stretch>
        </p:blipFill>
        <p:spPr>
          <a:xfrm>
            <a:off x="5955527" y="1876806"/>
            <a:ext cx="2548727" cy="2021426"/>
          </a:xfrm>
          <a:prstGeom prst="rect">
            <a:avLst/>
          </a:prstGeom>
          <a:ln>
            <a:noFill/>
          </a:ln>
          <a:effectLst>
            <a:softEdge rad="112500"/>
          </a:effectLst>
        </p:spPr>
      </p:pic>
    </p:spTree>
    <p:extLst>
      <p:ext uri="{BB962C8B-B14F-4D97-AF65-F5344CB8AC3E}">
        <p14:creationId xmlns:p14="http://schemas.microsoft.com/office/powerpoint/2010/main" val="2806425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4F13-4B7F-41FC-B65B-D1E270846FFB}"/>
              </a:ext>
            </a:extLst>
          </p:cNvPr>
          <p:cNvSpPr>
            <a:spLocks noGrp="1"/>
          </p:cNvSpPr>
          <p:nvPr>
            <p:ph type="title"/>
          </p:nvPr>
        </p:nvSpPr>
        <p:spPr/>
        <p:txBody>
          <a:bodyPr/>
          <a:lstStyle/>
          <a:p>
            <a:r>
              <a:rPr lang="en-US" b="1" dirty="0">
                <a:latin typeface="Times New Roman" panose="02020603050405020304" pitchFamily="18" charset="0"/>
                <a:ea typeface="SimSun" panose="02010600030101010101" pitchFamily="2" charset="-122"/>
              </a:rPr>
              <a:t> 1.1.6 </a:t>
            </a:r>
            <a:r>
              <a:rPr lang="en-US" b="1" dirty="0" err="1">
                <a:latin typeface="Times New Roman" panose="02020603050405020304" pitchFamily="18" charset="0"/>
                <a:ea typeface="SimSun" panose="02010600030101010101" pitchFamily="2" charset="-122"/>
              </a:rPr>
              <a:t>Tuần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hoàn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và</a:t>
            </a:r>
            <a:r>
              <a:rPr lang="en-US" b="1" dirty="0">
                <a:latin typeface="Times New Roman" panose="02020603050405020304" pitchFamily="18" charset="0"/>
                <a:ea typeface="SimSun" panose="02010600030101010101" pitchFamily="2" charset="-122"/>
              </a:rPr>
              <a:t> chu </a:t>
            </a:r>
            <a:r>
              <a:rPr lang="en-US" b="1" dirty="0" err="1">
                <a:latin typeface="Times New Roman" panose="02020603050405020304" pitchFamily="18" charset="0"/>
                <a:ea typeface="SimSun" panose="02010600030101010101" pitchFamily="2" charset="-122"/>
              </a:rPr>
              <a:t>chuyển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endParaRPr lang="en-US" dirty="0"/>
          </a:p>
        </p:txBody>
      </p:sp>
      <p:sp>
        <p:nvSpPr>
          <p:cNvPr id="3" name="Slide Number Placeholder 2">
            <a:extLst>
              <a:ext uri="{FF2B5EF4-FFF2-40B4-BE49-F238E27FC236}">
                <a16:creationId xmlns:a16="http://schemas.microsoft.com/office/drawing/2014/main" id="{12BD60E9-3B4C-4A25-B83B-D2C3DEF53E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4" name="Google Shape;731;p33">
            <a:extLst>
              <a:ext uri="{FF2B5EF4-FFF2-40B4-BE49-F238E27FC236}">
                <a16:creationId xmlns:a16="http://schemas.microsoft.com/office/drawing/2014/main" id="{677A8042-5151-4F1C-9C71-F9A6191D28E2}"/>
              </a:ext>
            </a:extLst>
          </p:cNvPr>
          <p:cNvSpPr txBox="1"/>
          <p:nvPr/>
        </p:nvSpPr>
        <p:spPr>
          <a:xfrm>
            <a:off x="706289" y="1446414"/>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u="sng" dirty="0" err="1">
                <a:latin typeface="Times New Roman" panose="02020603050405020304" pitchFamily="18" charset="0"/>
                <a:ea typeface="Barlow Light"/>
                <a:cs typeface="Times New Roman" panose="02020603050405020304" pitchFamily="18" charset="0"/>
                <a:sym typeface="Barlow Light"/>
              </a:rPr>
              <a:t>Tuần</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hoàn</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của</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tư</a:t>
            </a:r>
            <a:r>
              <a:rPr lang="en-US" sz="2400" b="1" u="sng" dirty="0">
                <a:latin typeface="Times New Roman" panose="02020603050405020304" pitchFamily="18" charset="0"/>
                <a:ea typeface="Barlow Light"/>
                <a:cs typeface="Times New Roman" panose="02020603050405020304" pitchFamily="18" charset="0"/>
                <a:sym typeface="Barlow Light"/>
              </a:rPr>
              <a:t> </a:t>
            </a:r>
            <a:r>
              <a:rPr lang="en-US" sz="2400" b="1" u="sng" dirty="0" err="1">
                <a:latin typeface="Times New Roman" panose="02020603050405020304" pitchFamily="18" charset="0"/>
                <a:ea typeface="Barlow Light"/>
                <a:cs typeface="Times New Roman" panose="02020603050405020304" pitchFamily="18" charset="0"/>
                <a:sym typeface="Barlow Light"/>
              </a:rPr>
              <a:t>bản</a:t>
            </a:r>
            <a:endParaRPr sz="2400" b="1" u="sng" dirty="0">
              <a:latin typeface="Times New Roman" panose="02020603050405020304" pitchFamily="18" charset="0"/>
              <a:ea typeface="Barlow Light"/>
              <a:cs typeface="Times New Roman" panose="02020603050405020304" pitchFamily="18" charset="0"/>
              <a:sym typeface="Barlow Light"/>
            </a:endParaRPr>
          </a:p>
        </p:txBody>
      </p:sp>
      <p:sp>
        <p:nvSpPr>
          <p:cNvPr id="5" name="Google Shape;731;p33">
            <a:extLst>
              <a:ext uri="{FF2B5EF4-FFF2-40B4-BE49-F238E27FC236}">
                <a16:creationId xmlns:a16="http://schemas.microsoft.com/office/drawing/2014/main" id="{08697000-8765-4FB6-B095-C142D7641EB9}"/>
              </a:ext>
            </a:extLst>
          </p:cNvPr>
          <p:cNvSpPr txBox="1"/>
          <p:nvPr/>
        </p:nvSpPr>
        <p:spPr>
          <a:xfrm>
            <a:off x="4173837" y="1550030"/>
            <a:ext cx="3469224" cy="58079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n w="0"/>
                <a:solidFill>
                  <a:schemeClr val="tx1"/>
                </a:solidFill>
                <a:effectLst>
                  <a:outerShdw blurRad="38100" dist="19050" dir="2700000" algn="tl" rotWithShape="0">
                    <a:schemeClr val="dk1">
                      <a:alpha val="40000"/>
                    </a:schemeClr>
                  </a:outerShdw>
                </a:effectLst>
                <a:latin typeface=".VnAristote" panose="020B7200000000000000" pitchFamily="34" charset="0"/>
                <a:ea typeface="Barlow Light"/>
                <a:cs typeface="Times New Roman" panose="02020603050405020304" pitchFamily="18" charset="0"/>
                <a:sym typeface="Barlow Light"/>
              </a:rPr>
              <a:t>T – H - T’</a:t>
            </a:r>
            <a:endParaRPr sz="4400" dirty="0">
              <a:ln w="0"/>
              <a:solidFill>
                <a:schemeClr val="tx1"/>
              </a:solidFill>
              <a:effectLst>
                <a:outerShdw blurRad="38100" dist="19050" dir="2700000" algn="tl" rotWithShape="0">
                  <a:schemeClr val="dk1">
                    <a:alpha val="40000"/>
                  </a:schemeClr>
                </a:outerShdw>
              </a:effectLst>
              <a:latin typeface=".VnAristote" panose="020B7200000000000000" pitchFamily="34" charset="0"/>
              <a:ea typeface="Barlow Light"/>
              <a:cs typeface="Times New Roman" panose="02020603050405020304" pitchFamily="18" charset="0"/>
              <a:sym typeface="Barlow Light"/>
            </a:endParaRPr>
          </a:p>
        </p:txBody>
      </p:sp>
      <p:sp>
        <p:nvSpPr>
          <p:cNvPr id="6" name="Google Shape;731;p33">
            <a:extLst>
              <a:ext uri="{FF2B5EF4-FFF2-40B4-BE49-F238E27FC236}">
                <a16:creationId xmlns:a16="http://schemas.microsoft.com/office/drawing/2014/main" id="{8914B005-48AA-4D65-A8B6-8E8361A2A8A4}"/>
              </a:ext>
            </a:extLst>
          </p:cNvPr>
          <p:cNvSpPr txBox="1"/>
          <p:nvPr/>
        </p:nvSpPr>
        <p:spPr>
          <a:xfrm>
            <a:off x="3092987" y="3138139"/>
            <a:ext cx="4550074"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Times New Roman" panose="02020603050405020304" pitchFamily="18" charset="0"/>
                <a:ea typeface="Barlow Light"/>
                <a:cs typeface="Times New Roman" panose="02020603050405020304" pitchFamily="18" charset="0"/>
                <a:sym typeface="Barlow Light"/>
              </a:rPr>
              <a:t>T – H           … SX … H’ – T’</a:t>
            </a:r>
            <a:endParaRPr sz="2400" b="1" dirty="0">
              <a:latin typeface="Times New Roman" panose="02020603050405020304" pitchFamily="18" charset="0"/>
              <a:ea typeface="Barlow Light"/>
              <a:cs typeface="Times New Roman" panose="02020603050405020304" pitchFamily="18" charset="0"/>
              <a:sym typeface="Barlow Light"/>
            </a:endParaRPr>
          </a:p>
        </p:txBody>
      </p:sp>
      <p:sp>
        <p:nvSpPr>
          <p:cNvPr id="7" name="Google Shape;731;p33">
            <a:extLst>
              <a:ext uri="{FF2B5EF4-FFF2-40B4-BE49-F238E27FC236}">
                <a16:creationId xmlns:a16="http://schemas.microsoft.com/office/drawing/2014/main" id="{FFF08437-8433-40DF-BAAA-005D7184C2FF}"/>
              </a:ext>
            </a:extLst>
          </p:cNvPr>
          <p:cNvSpPr txBox="1"/>
          <p:nvPr/>
        </p:nvSpPr>
        <p:spPr>
          <a:xfrm>
            <a:off x="4320218" y="2629150"/>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a:cs typeface="Times New Roman" panose="02020603050405020304" pitchFamily="18" charset="0"/>
                <a:sym typeface="Barlow Light"/>
              </a:rPr>
              <a:t>Sức</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lao</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động</a:t>
            </a:r>
            <a:endParaRPr sz="2400" dirty="0">
              <a:latin typeface="Times New Roman" panose="02020603050405020304" pitchFamily="18" charset="0"/>
              <a:ea typeface="Barlow Light"/>
              <a:cs typeface="Times New Roman" panose="02020603050405020304" pitchFamily="18" charset="0"/>
              <a:sym typeface="Barlow Light"/>
            </a:endParaRPr>
          </a:p>
        </p:txBody>
      </p:sp>
      <p:sp>
        <p:nvSpPr>
          <p:cNvPr id="8" name="Google Shape;731;p33">
            <a:extLst>
              <a:ext uri="{FF2B5EF4-FFF2-40B4-BE49-F238E27FC236}">
                <a16:creationId xmlns:a16="http://schemas.microsoft.com/office/drawing/2014/main" id="{B909C4CA-0662-4048-B7A3-209CB23F8538}"/>
              </a:ext>
            </a:extLst>
          </p:cNvPr>
          <p:cNvSpPr txBox="1"/>
          <p:nvPr/>
        </p:nvSpPr>
        <p:spPr>
          <a:xfrm>
            <a:off x="4320219" y="3718937"/>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a:cs typeface="Times New Roman" panose="02020603050405020304" pitchFamily="18" charset="0"/>
                <a:sym typeface="Barlow Light"/>
              </a:rPr>
              <a:t>Tư</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liệu</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sản</a:t>
            </a:r>
            <a:r>
              <a:rPr lang="en-US" sz="2400" dirty="0">
                <a:latin typeface="Times New Roman" panose="02020603050405020304" pitchFamily="18" charset="0"/>
                <a:ea typeface="Barlow Light"/>
                <a:cs typeface="Times New Roman" panose="02020603050405020304" pitchFamily="18" charset="0"/>
                <a:sym typeface="Barlow Light"/>
              </a:rPr>
              <a:t> </a:t>
            </a:r>
            <a:r>
              <a:rPr lang="en-US" sz="2400" dirty="0" err="1">
                <a:latin typeface="Times New Roman" panose="02020603050405020304" pitchFamily="18" charset="0"/>
                <a:ea typeface="Barlow Light"/>
                <a:cs typeface="Times New Roman" panose="02020603050405020304" pitchFamily="18" charset="0"/>
                <a:sym typeface="Barlow Light"/>
              </a:rPr>
              <a:t>xuất</a:t>
            </a:r>
            <a:endParaRPr sz="2400" dirty="0">
              <a:latin typeface="Times New Roman" panose="02020603050405020304" pitchFamily="18" charset="0"/>
              <a:ea typeface="Barlow Light"/>
              <a:cs typeface="Times New Roman" panose="02020603050405020304" pitchFamily="18" charset="0"/>
              <a:sym typeface="Barlow Light"/>
            </a:endParaRPr>
          </a:p>
        </p:txBody>
      </p:sp>
      <p:cxnSp>
        <p:nvCxnSpPr>
          <p:cNvPr id="10" name="Straight Arrow Connector 9">
            <a:extLst>
              <a:ext uri="{FF2B5EF4-FFF2-40B4-BE49-F238E27FC236}">
                <a16:creationId xmlns:a16="http://schemas.microsoft.com/office/drawing/2014/main" id="{885D73B7-E811-4E8F-96DD-9B182DC081BB}"/>
              </a:ext>
            </a:extLst>
          </p:cNvPr>
          <p:cNvCxnSpPr>
            <a:cxnSpLocks/>
          </p:cNvCxnSpPr>
          <p:nvPr/>
        </p:nvCxnSpPr>
        <p:spPr>
          <a:xfrm flipV="1">
            <a:off x="3968750" y="3009725"/>
            <a:ext cx="351469" cy="464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A5734DD-683A-42DB-8EE9-AC87F9B0057C}"/>
              </a:ext>
            </a:extLst>
          </p:cNvPr>
          <p:cNvCxnSpPr>
            <a:cxnSpLocks/>
            <a:endCxn id="8" idx="1"/>
          </p:cNvCxnSpPr>
          <p:nvPr/>
        </p:nvCxnSpPr>
        <p:spPr>
          <a:xfrm>
            <a:off x="3968750" y="3474060"/>
            <a:ext cx="351469" cy="535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Arc 16">
            <a:extLst>
              <a:ext uri="{FF2B5EF4-FFF2-40B4-BE49-F238E27FC236}">
                <a16:creationId xmlns:a16="http://schemas.microsoft.com/office/drawing/2014/main" id="{D69B3A61-66DF-470B-831E-87617A54A47C}"/>
              </a:ext>
            </a:extLst>
          </p:cNvPr>
          <p:cNvSpPr/>
          <p:nvPr/>
        </p:nvSpPr>
        <p:spPr>
          <a:xfrm rot="16648019">
            <a:off x="3456129" y="2296134"/>
            <a:ext cx="2156275" cy="1599513"/>
          </a:xfrm>
          <a:prstGeom prst="arc">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3985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B6A5-BEFF-42DD-BC3D-D3CE8D883D9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Chu </a:t>
            </a:r>
            <a:r>
              <a:rPr lang="en-US" b="1" dirty="0" err="1">
                <a:latin typeface="Times New Roman" panose="02020603050405020304" pitchFamily="18" charset="0"/>
                <a:cs typeface="Times New Roman" panose="02020603050405020304" pitchFamily="18" charset="0"/>
              </a:rPr>
              <a:t>chuyển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a:t>
            </a:r>
            <a:endParaRPr lang="en-US"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DFEA42D-858D-451F-9B96-2813A0F20D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
        <p:nvSpPr>
          <p:cNvPr id="4" name="Google Shape;731;p33">
            <a:extLst>
              <a:ext uri="{FF2B5EF4-FFF2-40B4-BE49-F238E27FC236}">
                <a16:creationId xmlns:a16="http://schemas.microsoft.com/office/drawing/2014/main" id="{2D989FA3-0638-4C23-9D5A-66E0FE340E18}"/>
              </a:ext>
            </a:extLst>
          </p:cNvPr>
          <p:cNvSpPr txBox="1"/>
          <p:nvPr/>
        </p:nvSpPr>
        <p:spPr>
          <a:xfrm>
            <a:off x="779441" y="1318000"/>
            <a:ext cx="7962223" cy="1125336"/>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sz="2400" i="1" dirty="0">
                <a:latin typeface="Times New Roman" panose="02020603050405020304" pitchFamily="18" charset="0"/>
                <a:ea typeface="Barlow Light"/>
                <a:cs typeface="Times New Roman" panose="02020603050405020304" pitchFamily="18" charset="0"/>
                <a:sym typeface="Barlow Light"/>
              </a:rPr>
              <a:t>Chu </a:t>
            </a:r>
            <a:r>
              <a:rPr lang="en-US" sz="2400" i="1" dirty="0" err="1">
                <a:latin typeface="Times New Roman" panose="02020603050405020304" pitchFamily="18" charset="0"/>
                <a:ea typeface="Barlow Light"/>
                <a:cs typeface="Times New Roman" panose="02020603050405020304" pitchFamily="18" charset="0"/>
                <a:sym typeface="Barlow Light"/>
              </a:rPr>
              <a:t>chuyển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tư</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bản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là</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tuần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hoàn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tư</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bản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được</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xét</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là</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quá</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trình</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định</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kỳ</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thường</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xuyên</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lặp</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lặp</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lại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và</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đổi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mới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theo</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thời</a:t>
            </a:r>
            <a:r>
              <a:rPr lang="en-US" sz="2400" i="1" dirty="0">
                <a:latin typeface="Times New Roman" panose="02020603050405020304" pitchFamily="18" charset="0"/>
                <a:ea typeface="Barlow Light"/>
                <a:cs typeface="Times New Roman" panose="02020603050405020304" pitchFamily="18" charset="0"/>
                <a:sym typeface="Barlow Light"/>
              </a:rPr>
              <a:t> </a:t>
            </a:r>
            <a:r>
              <a:rPr lang="en-US" sz="2400" i="1" dirty="0" err="1">
                <a:latin typeface="Times New Roman" panose="02020603050405020304" pitchFamily="18" charset="0"/>
                <a:ea typeface="Barlow Light"/>
                <a:cs typeface="Times New Roman" panose="02020603050405020304" pitchFamily="18" charset="0"/>
                <a:sym typeface="Barlow Light"/>
              </a:rPr>
              <a:t>gian</a:t>
            </a:r>
            <a:endParaRPr sz="2400" i="1" dirty="0">
              <a:latin typeface="Times New Roman" panose="02020603050405020304" pitchFamily="18" charset="0"/>
              <a:ea typeface="Barlow Light"/>
              <a:cs typeface="Times New Roman" panose="02020603050405020304" pitchFamily="18" charset="0"/>
              <a:sym typeface="Barlow Light"/>
            </a:endParaRPr>
          </a:p>
        </p:txBody>
      </p:sp>
      <p:sp>
        <p:nvSpPr>
          <p:cNvPr id="6" name="TextBox 5">
            <a:extLst>
              <a:ext uri="{FF2B5EF4-FFF2-40B4-BE49-F238E27FC236}">
                <a16:creationId xmlns:a16="http://schemas.microsoft.com/office/drawing/2014/main" id="{4AEABB8C-43D5-44A4-A587-6A99D4B21BF9}"/>
              </a:ext>
            </a:extLst>
          </p:cNvPr>
          <p:cNvSpPr txBox="1"/>
          <p:nvPr/>
        </p:nvSpPr>
        <p:spPr>
          <a:xfrm>
            <a:off x="661100" y="2289447"/>
            <a:ext cx="6020116" cy="492443"/>
          </a:xfrm>
          <a:prstGeom prst="rect">
            <a:avLst/>
          </a:prstGeom>
          <a:noFill/>
        </p:spPr>
        <p:txBody>
          <a:bodyPr wrap="square">
            <a:spAutoFit/>
          </a:bodyPr>
          <a:lstStyle/>
          <a:p>
            <a:pPr eaLnBrk="1" hangingPunct="1">
              <a:spcBef>
                <a:spcPct val="50000"/>
              </a:spcBef>
              <a:buFontTx/>
              <a:buNone/>
            </a:pP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Thời</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gian</a:t>
            </a:r>
            <a:r>
              <a:rPr lang="en-US" altLang="en-US" sz="2600" b="1" dirty="0">
                <a:solidFill>
                  <a:schemeClr val="tx1"/>
                </a:solidFill>
                <a:latin typeface="Times New Roman" panose="02020603050405020304" pitchFamily="18" charset="0"/>
              </a:rPr>
              <a:t> chu </a:t>
            </a:r>
            <a:r>
              <a:rPr lang="en-US" altLang="en-US" sz="2600" b="1" dirty="0" err="1">
                <a:solidFill>
                  <a:schemeClr val="tx1"/>
                </a:solidFill>
                <a:latin typeface="Times New Roman" panose="02020603050405020304" pitchFamily="18" charset="0"/>
              </a:rPr>
              <a:t>chuyển</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của</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tư</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bản</a:t>
            </a:r>
            <a:endParaRPr lang="en-US" altLang="en-US" sz="2600" b="1" dirty="0">
              <a:solidFill>
                <a:schemeClr val="tx1"/>
              </a:solidFill>
              <a:latin typeface="Times New Roman" panose="02020603050405020304" pitchFamily="18" charset="0"/>
            </a:endParaRPr>
          </a:p>
        </p:txBody>
      </p:sp>
      <p:grpSp>
        <p:nvGrpSpPr>
          <p:cNvPr id="7" name="Group 20">
            <a:extLst>
              <a:ext uri="{FF2B5EF4-FFF2-40B4-BE49-F238E27FC236}">
                <a16:creationId xmlns:a16="http://schemas.microsoft.com/office/drawing/2014/main" id="{0494A657-B1BC-476E-A134-21ED9062C372}"/>
              </a:ext>
            </a:extLst>
          </p:cNvPr>
          <p:cNvGrpSpPr>
            <a:grpSpLocks/>
          </p:cNvGrpSpPr>
          <p:nvPr/>
        </p:nvGrpSpPr>
        <p:grpSpPr bwMode="auto">
          <a:xfrm>
            <a:off x="1257300" y="3055142"/>
            <a:ext cx="6515100" cy="888206"/>
            <a:chOff x="384" y="3235"/>
            <a:chExt cx="5040" cy="746"/>
          </a:xfrm>
        </p:grpSpPr>
        <p:sp>
          <p:nvSpPr>
            <p:cNvPr id="8" name="Text Box 21">
              <a:extLst>
                <a:ext uri="{FF2B5EF4-FFF2-40B4-BE49-F238E27FC236}">
                  <a16:creationId xmlns:a16="http://schemas.microsoft.com/office/drawing/2014/main" id="{287D3BDD-8FA5-45BB-9273-A0E80E402C4F}"/>
                </a:ext>
              </a:extLst>
            </p:cNvPr>
            <p:cNvSpPr txBox="1">
              <a:spLocks noChangeArrowheads="1"/>
            </p:cNvSpPr>
            <p:nvPr/>
          </p:nvSpPr>
          <p:spPr bwMode="ltGray">
            <a:xfrm>
              <a:off x="384" y="3283"/>
              <a:ext cx="1440" cy="69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defRPr/>
              </a:pPr>
              <a:r>
                <a:rPr lang="en-US" sz="2400" b="1" dirty="0" err="1">
                  <a:solidFill>
                    <a:srgbClr val="080808"/>
                  </a:solidFill>
                  <a:latin typeface="Times New Roman" panose="02020603050405020304" pitchFamily="18" charset="0"/>
                  <a:ea typeface="SimSun" panose="02010600030101010101" pitchFamily="2" charset="-122"/>
                </a:rPr>
                <a:t>Thời</a:t>
              </a:r>
              <a:r>
                <a:rPr lang="en-US" sz="2400" b="1" dirty="0">
                  <a:solidFill>
                    <a:srgbClr val="080808"/>
                  </a:solidFill>
                  <a:latin typeface="Times New Roman" panose="02020603050405020304" pitchFamily="18" charset="0"/>
                  <a:ea typeface="SimSun" panose="02010600030101010101" pitchFamily="2" charset="-122"/>
                </a:rPr>
                <a:t> </a:t>
              </a:r>
              <a:r>
                <a:rPr lang="en-US" sz="2400" b="1" dirty="0" err="1">
                  <a:solidFill>
                    <a:srgbClr val="080808"/>
                  </a:solidFill>
                  <a:latin typeface="Times New Roman" panose="02020603050405020304" pitchFamily="18" charset="0"/>
                  <a:ea typeface="SimSun" panose="02010600030101010101" pitchFamily="2" charset="-122"/>
                </a:rPr>
                <a:t>gian</a:t>
              </a:r>
              <a:r>
                <a:rPr lang="en-US" sz="2400" b="1" dirty="0">
                  <a:solidFill>
                    <a:srgbClr val="080808"/>
                  </a:solidFill>
                  <a:latin typeface="Times New Roman" panose="02020603050405020304" pitchFamily="18" charset="0"/>
                  <a:ea typeface="SimSun" panose="02010600030101010101" pitchFamily="2" charset="-122"/>
                </a:rPr>
                <a:t> chu </a:t>
              </a:r>
              <a:r>
                <a:rPr lang="en-US" sz="2400" b="1" dirty="0" err="1">
                  <a:solidFill>
                    <a:srgbClr val="080808"/>
                  </a:solidFill>
                  <a:latin typeface="Times New Roman" panose="02020603050405020304" pitchFamily="18" charset="0"/>
                  <a:ea typeface="SimSun" panose="02010600030101010101" pitchFamily="2" charset="-122"/>
                </a:rPr>
                <a:t>chuyển</a:t>
              </a:r>
              <a:endParaRPr lang="en-US" sz="2400" b="1" dirty="0">
                <a:solidFill>
                  <a:srgbClr val="080808"/>
                </a:solidFill>
                <a:latin typeface="Times New Roman" panose="02020603050405020304" pitchFamily="18" charset="0"/>
                <a:ea typeface="SimSun" panose="02010600030101010101" pitchFamily="2" charset="-122"/>
              </a:endParaRPr>
            </a:p>
          </p:txBody>
        </p:sp>
        <p:sp>
          <p:nvSpPr>
            <p:cNvPr id="9" name="Text Box 22">
              <a:extLst>
                <a:ext uri="{FF2B5EF4-FFF2-40B4-BE49-F238E27FC236}">
                  <a16:creationId xmlns:a16="http://schemas.microsoft.com/office/drawing/2014/main" id="{B7E42FAE-1B08-4FD4-8842-E7A673ADD689}"/>
                </a:ext>
              </a:extLst>
            </p:cNvPr>
            <p:cNvSpPr txBox="1">
              <a:spLocks noChangeArrowheads="1"/>
            </p:cNvSpPr>
            <p:nvPr/>
          </p:nvSpPr>
          <p:spPr bwMode="ltGray">
            <a:xfrm>
              <a:off x="2418" y="3259"/>
              <a:ext cx="1200" cy="69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b="1" dirty="0" err="1">
                  <a:solidFill>
                    <a:srgbClr val="080808"/>
                  </a:solidFill>
                  <a:latin typeface="Times New Roman" panose="02020603050405020304" pitchFamily="18" charset="0"/>
                </a:rPr>
                <a:t>Thời</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gian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sản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xuất</a:t>
              </a:r>
              <a:endParaRPr lang="en-US" altLang="en-US" sz="2400" b="1" dirty="0">
                <a:solidFill>
                  <a:srgbClr val="080808"/>
                </a:solidFill>
                <a:latin typeface="Times New Roman" panose="02020603050405020304" pitchFamily="18" charset="0"/>
              </a:endParaRPr>
            </a:p>
          </p:txBody>
        </p:sp>
        <p:sp>
          <p:nvSpPr>
            <p:cNvPr id="10" name="Text Box 23">
              <a:extLst>
                <a:ext uri="{FF2B5EF4-FFF2-40B4-BE49-F238E27FC236}">
                  <a16:creationId xmlns:a16="http://schemas.microsoft.com/office/drawing/2014/main" id="{F3094666-A261-4167-BD06-7830EC921F46}"/>
                </a:ext>
              </a:extLst>
            </p:cNvPr>
            <p:cNvSpPr txBox="1">
              <a:spLocks noChangeArrowheads="1"/>
            </p:cNvSpPr>
            <p:nvPr/>
          </p:nvSpPr>
          <p:spPr bwMode="ltGray">
            <a:xfrm>
              <a:off x="4230" y="3235"/>
              <a:ext cx="1194" cy="69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b="1" dirty="0" err="1">
                  <a:solidFill>
                    <a:srgbClr val="080808"/>
                  </a:solidFill>
                  <a:latin typeface="Times New Roman" panose="02020603050405020304" pitchFamily="18" charset="0"/>
                </a:rPr>
                <a:t>Thời</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gian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lưu</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thông</a:t>
              </a:r>
              <a:endParaRPr lang="en-US" altLang="en-US" sz="2400" b="1" dirty="0">
                <a:solidFill>
                  <a:srgbClr val="080808"/>
                </a:solidFill>
                <a:latin typeface="Times New Roman" panose="02020603050405020304" pitchFamily="18" charset="0"/>
              </a:endParaRPr>
            </a:p>
          </p:txBody>
        </p:sp>
        <p:sp>
          <p:nvSpPr>
            <p:cNvPr id="11" name="WordArt 54">
              <a:extLst>
                <a:ext uri="{FF2B5EF4-FFF2-40B4-BE49-F238E27FC236}">
                  <a16:creationId xmlns:a16="http://schemas.microsoft.com/office/drawing/2014/main" id="{0D41D5C1-3F95-432C-A6FE-D54C2D651B38}"/>
                </a:ext>
              </a:extLst>
            </p:cNvPr>
            <p:cNvSpPr>
              <a:spLocks noChangeArrowheads="1" noChangeShapeType="1" noTextEdit="1"/>
            </p:cNvSpPr>
            <p:nvPr/>
          </p:nvSpPr>
          <p:spPr bwMode="auto">
            <a:xfrm>
              <a:off x="3788" y="3325"/>
              <a:ext cx="384" cy="444"/>
            </a:xfrm>
            <a:prstGeom prst="rect">
              <a:avLst/>
            </a:prstGeom>
          </p:spPr>
          <p:txBody>
            <a:bodyPr wrap="none" fromWordArt="1">
              <a:prstTxWarp prst="textPlain">
                <a:avLst>
                  <a:gd name="adj" fmla="val 50000"/>
                </a:avLst>
              </a:prstTxWarp>
            </a:bodyPr>
            <a:lstStyle/>
            <a:p>
              <a:pPr algn="ctr"/>
              <a:r>
                <a:rPr lang="en-US" sz="27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panose="020B0A04020102020204" pitchFamily="34" charset="0"/>
                </a:rPr>
                <a:t>+</a:t>
              </a:r>
            </a:p>
          </p:txBody>
        </p:sp>
        <p:sp>
          <p:nvSpPr>
            <p:cNvPr id="12" name="WordArt 55">
              <a:extLst>
                <a:ext uri="{FF2B5EF4-FFF2-40B4-BE49-F238E27FC236}">
                  <a16:creationId xmlns:a16="http://schemas.microsoft.com/office/drawing/2014/main" id="{09D2BBEB-C13C-4A2F-8318-01654A104C58}"/>
                </a:ext>
              </a:extLst>
            </p:cNvPr>
            <p:cNvSpPr>
              <a:spLocks noChangeArrowheads="1" noChangeShapeType="1" noTextEdit="1"/>
            </p:cNvSpPr>
            <p:nvPr/>
          </p:nvSpPr>
          <p:spPr bwMode="auto">
            <a:xfrm>
              <a:off x="1956" y="3367"/>
              <a:ext cx="252"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7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a:t>
              </a:r>
            </a:p>
          </p:txBody>
        </p:sp>
      </p:grpSp>
    </p:spTree>
    <p:extLst>
      <p:ext uri="{BB962C8B-B14F-4D97-AF65-F5344CB8AC3E}">
        <p14:creationId xmlns:p14="http://schemas.microsoft.com/office/powerpoint/2010/main" val="29377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ED288D-B758-4E0D-92C4-F48294AF6C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sp>
        <p:nvSpPr>
          <p:cNvPr id="3" name="Text Box 6">
            <a:extLst>
              <a:ext uri="{FF2B5EF4-FFF2-40B4-BE49-F238E27FC236}">
                <a16:creationId xmlns:a16="http://schemas.microsoft.com/office/drawing/2014/main" id="{BCAA9876-41FE-4887-91E7-BD6539519E67}"/>
              </a:ext>
            </a:extLst>
          </p:cNvPr>
          <p:cNvSpPr txBox="1">
            <a:spLocks noChangeArrowheads="1"/>
          </p:cNvSpPr>
          <p:nvPr/>
        </p:nvSpPr>
        <p:spPr bwMode="ltGray">
          <a:xfrm>
            <a:off x="871537" y="3061186"/>
            <a:ext cx="6515100" cy="1569660"/>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sz="2400" u="sng"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Trong</a:t>
            </a:r>
            <a:r>
              <a:rPr lang="en-US" sz="2400" u="sng"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u="sng"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đó</a:t>
            </a:r>
            <a:r>
              <a:rPr lang="en-US" sz="2400" u="sng"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a:t>
            </a:r>
          </a:p>
          <a:p>
            <a:pPr eaLnBrk="1" hangingPunct="1">
              <a:spcBef>
                <a:spcPct val="0"/>
              </a:spcBef>
              <a:buFontTx/>
              <a:buNone/>
              <a:defRPr/>
            </a:pP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N: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Số</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vòng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quay/</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năm</a:t>
            </a:r>
            <a:endPar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endParaRPr>
          </a:p>
          <a:p>
            <a:pPr eaLnBrk="1" hangingPunct="1">
              <a:spcBef>
                <a:spcPct val="0"/>
              </a:spcBef>
              <a:buFontTx/>
              <a:buNone/>
              <a:defRPr/>
            </a:pP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CH: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Thời</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gian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tư</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bản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vận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động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trong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1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năm</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p>
          <a:p>
            <a:pPr eaLnBrk="1" hangingPunct="1">
              <a:spcBef>
                <a:spcPct val="0"/>
              </a:spcBef>
              <a:buFontTx/>
              <a:buNone/>
              <a:defRPr/>
            </a:pP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ch</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Thời</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gian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một</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vòng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quay</a:t>
            </a:r>
          </a:p>
        </p:txBody>
      </p:sp>
      <p:sp>
        <p:nvSpPr>
          <p:cNvPr id="4" name="Text Box 7">
            <a:extLst>
              <a:ext uri="{FF2B5EF4-FFF2-40B4-BE49-F238E27FC236}">
                <a16:creationId xmlns:a16="http://schemas.microsoft.com/office/drawing/2014/main" id="{31B92AC3-0AC3-42E8-B013-F88F4040F34B}"/>
              </a:ext>
            </a:extLst>
          </p:cNvPr>
          <p:cNvSpPr txBox="1">
            <a:spLocks noChangeArrowheads="1"/>
          </p:cNvSpPr>
          <p:nvPr/>
        </p:nvSpPr>
        <p:spPr bwMode="ltGray">
          <a:xfrm>
            <a:off x="714375" y="83588"/>
            <a:ext cx="52578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sz="2600" b="1" dirty="0" err="1">
                <a:latin typeface="Times New Roman" panose="02020603050405020304" pitchFamily="18" charset="0"/>
                <a:ea typeface="SimSun" panose="02010600030101010101" pitchFamily="2" charset="-122"/>
              </a:rPr>
              <a:t>Tốc</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độ</a:t>
            </a:r>
            <a:r>
              <a:rPr lang="en-US" sz="2600" b="1" dirty="0">
                <a:latin typeface="Times New Roman" panose="02020603050405020304" pitchFamily="18" charset="0"/>
                <a:ea typeface="SimSun" panose="02010600030101010101" pitchFamily="2" charset="-122"/>
              </a:rPr>
              <a:t> chu </a:t>
            </a:r>
            <a:r>
              <a:rPr lang="en-US" sz="2600" b="1" dirty="0" err="1">
                <a:latin typeface="Times New Roman" panose="02020603050405020304" pitchFamily="18" charset="0"/>
                <a:ea typeface="SimSun" panose="02010600030101010101" pitchFamily="2" charset="-122"/>
              </a:rPr>
              <a:t>chuyển</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của</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tư</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bản</a:t>
            </a:r>
            <a:endParaRPr lang="en-US" sz="2600" b="1" dirty="0">
              <a:latin typeface="Times New Roman" panose="02020603050405020304" pitchFamily="18" charset="0"/>
              <a:ea typeface="SimSun" panose="02010600030101010101" pitchFamily="2" charset="-122"/>
            </a:endParaRPr>
          </a:p>
        </p:txBody>
      </p:sp>
      <p:sp>
        <p:nvSpPr>
          <p:cNvPr id="5" name="Text Box 8">
            <a:extLst>
              <a:ext uri="{FF2B5EF4-FFF2-40B4-BE49-F238E27FC236}">
                <a16:creationId xmlns:a16="http://schemas.microsoft.com/office/drawing/2014/main" id="{9DF0E5E8-C698-4243-B4D6-8C2390B2E1D5}"/>
              </a:ext>
            </a:extLst>
          </p:cNvPr>
          <p:cNvSpPr txBox="1">
            <a:spLocks noChangeArrowheads="1"/>
          </p:cNvSpPr>
          <p:nvPr/>
        </p:nvSpPr>
        <p:spPr bwMode="ltGray">
          <a:xfrm>
            <a:off x="871537" y="704461"/>
            <a:ext cx="7172325"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defRPr/>
            </a:pPr>
            <a:r>
              <a:rPr lang="fr-FR" sz="2400" dirty="0" err="1">
                <a:solidFill>
                  <a:srgbClr val="080808"/>
                </a:solidFill>
                <a:latin typeface="Times New Roman" panose="02020603050405020304" pitchFamily="18" charset="0"/>
                <a:ea typeface="SimSun" panose="02010600030101010101" pitchFamily="2" charset="-122"/>
              </a:rPr>
              <a:t>Tốc</a:t>
            </a:r>
            <a:r>
              <a:rPr lang="fr-FR" sz="2400" dirty="0">
                <a:solidFill>
                  <a:srgbClr val="080808"/>
                </a:solidFill>
                <a:latin typeface="Times New Roman" panose="02020603050405020304" pitchFamily="18" charset="0"/>
                <a:ea typeface="SimSun" panose="02010600030101010101" pitchFamily="2" charset="-122"/>
              </a:rPr>
              <a:t> </a:t>
            </a:r>
            <a:r>
              <a:rPr lang="fr-FR" sz="2400" dirty="0" err="1">
                <a:solidFill>
                  <a:srgbClr val="080808"/>
                </a:solidFill>
                <a:latin typeface="Times New Roman" panose="02020603050405020304" pitchFamily="18" charset="0"/>
                <a:ea typeface="SimSun" panose="02010600030101010101" pitchFamily="2" charset="-122"/>
              </a:rPr>
              <a:t>độ</a:t>
            </a:r>
            <a:r>
              <a:rPr lang="fr-FR" sz="2400" dirty="0">
                <a:solidFill>
                  <a:srgbClr val="080808"/>
                </a:solidFill>
                <a:latin typeface="Times New Roman" panose="02020603050405020304" pitchFamily="18" charset="0"/>
                <a:ea typeface="SimSun" panose="02010600030101010101" pitchFamily="2" charset="-122"/>
              </a:rPr>
              <a:t> chu </a:t>
            </a:r>
            <a:r>
              <a:rPr lang="fr-FR" sz="2400" dirty="0" err="1">
                <a:solidFill>
                  <a:srgbClr val="080808"/>
                </a:solidFill>
                <a:latin typeface="Times New Roman" panose="02020603050405020304" pitchFamily="18" charset="0"/>
                <a:ea typeface="SimSun" panose="02010600030101010101" pitchFamily="2" charset="-122"/>
              </a:rPr>
              <a:t>chuyển</a:t>
            </a:r>
            <a:r>
              <a:rPr lang="fr-FR" sz="2400" dirty="0">
                <a:solidFill>
                  <a:srgbClr val="080808"/>
                </a:solidFill>
                <a:latin typeface="Times New Roman" panose="02020603050405020304" pitchFamily="18" charset="0"/>
                <a:ea typeface="SimSun" panose="02010600030101010101" pitchFamily="2" charset="-122"/>
              </a:rPr>
              <a:t>: </a:t>
            </a:r>
            <a:r>
              <a:rPr lang="fr-FR" sz="2400" i="1" dirty="0">
                <a:solidFill>
                  <a:srgbClr val="080808"/>
                </a:solidFill>
                <a:latin typeface="Times New Roman" panose="02020603050405020304" pitchFamily="18" charset="0"/>
                <a:ea typeface="SimSun" panose="02010600030101010101" pitchFamily="2" charset="-122"/>
              </a:rPr>
              <a:t>là </a:t>
            </a:r>
            <a:r>
              <a:rPr lang="fr-FR" sz="2400" i="1" dirty="0" err="1">
                <a:solidFill>
                  <a:srgbClr val="080808"/>
                </a:solidFill>
                <a:latin typeface="Times New Roman" panose="02020603050405020304" pitchFamily="18" charset="0"/>
                <a:ea typeface="SimSun" panose="02010600030101010101" pitchFamily="2" charset="-122"/>
              </a:rPr>
              <a:t>đại</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lượng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dùng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để</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chỉ</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sự</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vận</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động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nhanh</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hay</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chậm</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của</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tư</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bản</a:t>
            </a:r>
            <a:r>
              <a:rPr lang="fr-FR"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Nó</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được</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tính</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bằng</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công</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thức</a:t>
            </a:r>
            <a:r>
              <a:rPr lang="en-US" sz="2400" i="1" dirty="0">
                <a:solidFill>
                  <a:srgbClr val="080808"/>
                </a:solidFill>
                <a:latin typeface="Times New Roman" panose="02020603050405020304" pitchFamily="18" charset="0"/>
                <a:ea typeface="SimSun" panose="02010600030101010101" pitchFamily="2" charset="-122"/>
              </a:rPr>
              <a:t>:</a:t>
            </a:r>
          </a:p>
        </p:txBody>
      </p:sp>
      <p:grpSp>
        <p:nvGrpSpPr>
          <p:cNvPr id="6" name="Group 10">
            <a:extLst>
              <a:ext uri="{FF2B5EF4-FFF2-40B4-BE49-F238E27FC236}">
                <a16:creationId xmlns:a16="http://schemas.microsoft.com/office/drawing/2014/main" id="{4D8C6432-F4CB-40AF-A88C-2DD2220C5406}"/>
              </a:ext>
            </a:extLst>
          </p:cNvPr>
          <p:cNvGrpSpPr>
            <a:grpSpLocks/>
          </p:cNvGrpSpPr>
          <p:nvPr/>
        </p:nvGrpSpPr>
        <p:grpSpPr bwMode="auto">
          <a:xfrm>
            <a:off x="2743200" y="2125266"/>
            <a:ext cx="4229100" cy="800100"/>
            <a:chOff x="1488" y="2160"/>
            <a:chExt cx="3552" cy="672"/>
          </a:xfrm>
        </p:grpSpPr>
        <p:graphicFrame>
          <p:nvGraphicFramePr>
            <p:cNvPr id="7" name="Object 11">
              <a:extLst>
                <a:ext uri="{FF2B5EF4-FFF2-40B4-BE49-F238E27FC236}">
                  <a16:creationId xmlns:a16="http://schemas.microsoft.com/office/drawing/2014/main" id="{8AB638D0-61D1-4F28-AC7F-E86DA8561ADA}"/>
                </a:ext>
              </a:extLst>
            </p:cNvPr>
            <p:cNvGraphicFramePr>
              <a:graphicFrameLocks noChangeAspect="1"/>
            </p:cNvGraphicFramePr>
            <p:nvPr>
              <p:extLst>
                <p:ext uri="{D42A27DB-BD31-4B8C-83A1-F6EECF244321}">
                  <p14:modId xmlns:p14="http://schemas.microsoft.com/office/powerpoint/2010/main" val="4051974956"/>
                </p:ext>
              </p:extLst>
            </p:nvPr>
          </p:nvGraphicFramePr>
          <p:xfrm>
            <a:off x="1488" y="2160"/>
            <a:ext cx="1776" cy="672"/>
          </p:xfrm>
          <a:graphic>
            <a:graphicData uri="http://schemas.openxmlformats.org/presentationml/2006/ole">
              <mc:AlternateContent xmlns:mc="http://schemas.openxmlformats.org/markup-compatibility/2006">
                <mc:Choice xmlns:v="urn:schemas-microsoft-com:vml" Requires="v">
                  <p:oleObj spid="_x0000_s2067" name="Equation" r:id="rId3" imgW="571252" imgH="393529" progId="Equation.3">
                    <p:embed/>
                  </p:oleObj>
                </mc:Choice>
                <mc:Fallback>
                  <p:oleObj name="Equation" r:id="rId3" imgW="571252" imgH="393529" progId="Equation.3">
                    <p:embed/>
                    <p:pic>
                      <p:nvPicPr>
                        <p:cNvPr id="91143" name="Object 11">
                          <a:extLst>
                            <a:ext uri="{FF2B5EF4-FFF2-40B4-BE49-F238E27FC236}">
                              <a16:creationId xmlns:a16="http://schemas.microsoft.com/office/drawing/2014/main" id="{178851C3-EA6F-46C9-B834-799C31B0F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2160"/>
                          <a:ext cx="17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2">
              <a:extLst>
                <a:ext uri="{FF2B5EF4-FFF2-40B4-BE49-F238E27FC236}">
                  <a16:creationId xmlns:a16="http://schemas.microsoft.com/office/drawing/2014/main" id="{4E444EFD-9B57-4B9D-8303-D7C186C7300B}"/>
                </a:ext>
              </a:extLst>
            </p:cNvPr>
            <p:cNvSpPr txBox="1">
              <a:spLocks noChangeArrowheads="1"/>
            </p:cNvSpPr>
            <p:nvPr/>
          </p:nvSpPr>
          <p:spPr bwMode="ltGray">
            <a:xfrm>
              <a:off x="3360" y="2256"/>
              <a:ext cx="168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dirty="0" err="1">
                  <a:latin typeface="Times New Roman" panose="02020603050405020304" pitchFamily="18" charset="0"/>
                </a:rPr>
                <a:t>vòng</a:t>
              </a:r>
              <a:r>
                <a:rPr lang="en-US" altLang="en-US" sz="2400" dirty="0">
                  <a:latin typeface="Times New Roman" panose="02020603050405020304" pitchFamily="18" charset="0"/>
                </a:rPr>
                <a:t>/</a:t>
              </a:r>
              <a:r>
                <a:rPr lang="en-US" altLang="en-US" sz="2400" dirty="0" err="1">
                  <a:latin typeface="Times New Roman" panose="02020603050405020304" pitchFamily="18" charset="0"/>
                </a:rPr>
                <a:t>năm</a:t>
              </a:r>
              <a:endParaRPr lang="en-US" altLang="en-US" sz="2400" dirty="0">
                <a:latin typeface="Times New Roman" panose="02020603050405020304" pitchFamily="18" charset="0"/>
              </a:endParaRPr>
            </a:p>
          </p:txBody>
        </p:sp>
      </p:grpSp>
    </p:spTree>
    <p:extLst>
      <p:ext uri="{BB962C8B-B14F-4D97-AF65-F5344CB8AC3E}">
        <p14:creationId xmlns:p14="http://schemas.microsoft.com/office/powerpoint/2010/main" val="343070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4947-0C45-4475-96B8-DA61E56108D5}"/>
              </a:ext>
            </a:extLst>
          </p:cNvPr>
          <p:cNvSpPr>
            <a:spLocks noGrp="1"/>
          </p:cNvSpPr>
          <p:nvPr>
            <p:ph type="title"/>
          </p:nvPr>
        </p:nvSpPr>
        <p:spPr/>
        <p:txBody>
          <a:bodyPr/>
          <a:lstStyle/>
          <a:p>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cố</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định</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và</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lưu</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động</a:t>
            </a:r>
            <a:endParaRPr lang="en-US" dirty="0"/>
          </a:p>
        </p:txBody>
      </p:sp>
      <p:sp>
        <p:nvSpPr>
          <p:cNvPr id="3" name="Text Placeholder 2">
            <a:extLst>
              <a:ext uri="{FF2B5EF4-FFF2-40B4-BE49-F238E27FC236}">
                <a16:creationId xmlns:a16="http://schemas.microsoft.com/office/drawing/2014/main" id="{D1BE24FD-9869-45D0-95C2-3243EB8C96DE}"/>
              </a:ext>
            </a:extLst>
          </p:cNvPr>
          <p:cNvSpPr>
            <a:spLocks noGrp="1"/>
          </p:cNvSpPr>
          <p:nvPr>
            <p:ph type="body" idx="1"/>
          </p:nvPr>
        </p:nvSpPr>
        <p:spPr/>
        <p:txBody>
          <a:bodyPr/>
          <a:lstStyle/>
          <a:p>
            <a:pPr marL="76200" indent="0">
              <a:buNone/>
            </a:pPr>
            <a:r>
              <a:rPr lang="en-US" altLang="en-US" sz="2600" b="1" dirty="0" err="1">
                <a:solidFill>
                  <a:schemeClr val="tx1"/>
                </a:solidFill>
                <a:latin typeface="Times New Roman" panose="02020603050405020304" pitchFamily="18" charset="0"/>
                <a:cs typeface="Times New Roman" panose="02020603050405020304" pitchFamily="18" charset="0"/>
              </a:rPr>
              <a:t>Tư</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bản</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cố</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định</a:t>
            </a:r>
            <a:r>
              <a:rPr lang="en-US" altLang="en-US" sz="2600" b="1" dirty="0">
                <a:solidFill>
                  <a:schemeClr val="tx1"/>
                </a:solidFill>
                <a:latin typeface="Times New Roman" panose="02020603050405020304" pitchFamily="18" charset="0"/>
                <a:cs typeface="Times New Roman" panose="02020603050405020304" pitchFamily="18" charset="0"/>
              </a:rPr>
              <a:t>:</a:t>
            </a:r>
            <a:endParaRPr lang="en-US" sz="2600" b="1" dirty="0">
              <a:solidFill>
                <a:schemeClr val="tx1"/>
              </a:solidFill>
            </a:endParaRPr>
          </a:p>
        </p:txBody>
      </p:sp>
      <p:sp>
        <p:nvSpPr>
          <p:cNvPr id="4" name="Slide Number Placeholder 3">
            <a:extLst>
              <a:ext uri="{FF2B5EF4-FFF2-40B4-BE49-F238E27FC236}">
                <a16:creationId xmlns:a16="http://schemas.microsoft.com/office/drawing/2014/main" id="{51971FE4-B005-4131-BD74-6BA489E92C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5" name="Text Box 11">
            <a:extLst>
              <a:ext uri="{FF2B5EF4-FFF2-40B4-BE49-F238E27FC236}">
                <a16:creationId xmlns:a16="http://schemas.microsoft.com/office/drawing/2014/main" id="{2384F3F0-3FCC-4B1A-84F7-57DB7F0B3C05}"/>
              </a:ext>
            </a:extLst>
          </p:cNvPr>
          <p:cNvSpPr txBox="1">
            <a:spLocks noChangeArrowheads="1"/>
          </p:cNvSpPr>
          <p:nvPr/>
        </p:nvSpPr>
        <p:spPr bwMode="ltGray">
          <a:xfrm>
            <a:off x="1152478" y="3489211"/>
            <a:ext cx="7351776"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defRPr/>
            </a:pP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phận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tư</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xuất</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tồn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tại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dưới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hình</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thái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tư</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liệu</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lao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động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gia</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toàn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quá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trình</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xuất</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nhưng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trị</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của</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nó</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chỉ</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chuyển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từng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vào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trị</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phẩm</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theo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mức</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độ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hao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mòn</a:t>
            </a:r>
            <a:endParaRPr lang="en-US" sz="2000" i="1" dirty="0">
              <a:latin typeface="Times New Roman" panose="02020603050405020304" pitchFamily="18" charset="0"/>
              <a:ea typeface="SimSun" panose="02010600030101010101" pitchFamily="2" charset="-122"/>
            </a:endParaRPr>
          </a:p>
        </p:txBody>
      </p:sp>
      <p:pic>
        <p:nvPicPr>
          <p:cNvPr id="6" name="Picture 12" descr="nhaxuong">
            <a:extLst>
              <a:ext uri="{FF2B5EF4-FFF2-40B4-BE49-F238E27FC236}">
                <a16:creationId xmlns:a16="http://schemas.microsoft.com/office/drawing/2014/main" id="{6CB3292F-8A31-400A-B4A4-A62371543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938" y="2519955"/>
            <a:ext cx="1993316"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ages39">
            <a:extLst>
              <a:ext uri="{FF2B5EF4-FFF2-40B4-BE49-F238E27FC236}">
                <a16:creationId xmlns:a16="http://schemas.microsoft.com/office/drawing/2014/main" id="{DB6B0831-1FAB-44B5-9E25-B319B46A9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744" y="2519955"/>
            <a:ext cx="2065037"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images38">
            <a:extLst>
              <a:ext uri="{FF2B5EF4-FFF2-40B4-BE49-F238E27FC236}">
                <a16:creationId xmlns:a16="http://schemas.microsoft.com/office/drawing/2014/main" id="{571423B4-7610-40C9-97CA-F26A2F6D3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432" y="2519955"/>
            <a:ext cx="1731264"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3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F63CEA-5595-42B9-A2D0-FAFC656406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
        <p:nvSpPr>
          <p:cNvPr id="4" name="Text Placeholder 2">
            <a:extLst>
              <a:ext uri="{FF2B5EF4-FFF2-40B4-BE49-F238E27FC236}">
                <a16:creationId xmlns:a16="http://schemas.microsoft.com/office/drawing/2014/main" id="{8514325C-FB75-4C27-8FAA-3F4E427FFEFA}"/>
              </a:ext>
            </a:extLst>
          </p:cNvPr>
          <p:cNvSpPr txBox="1">
            <a:spLocks/>
          </p:cNvSpPr>
          <p:nvPr/>
        </p:nvSpPr>
        <p:spPr>
          <a:xfrm>
            <a:off x="1297475" y="2795015"/>
            <a:ext cx="6650700" cy="178898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1"/>
              </a:buClr>
              <a:buSzPts val="1400"/>
              <a:buFont typeface="Barlow Light"/>
              <a:buNone/>
              <a:defRPr sz="1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r>
              <a:rPr lang="en-US" sz="2400" i="1" dirty="0" err="1">
                <a:solidFill>
                  <a:schemeClr val="tx1"/>
                </a:solidFill>
                <a:latin typeface="Times New Roman" panose="02020603050405020304" pitchFamily="18" charset="0"/>
                <a:ea typeface="SimSun" panose="02010600030101010101" pitchFamily="2" charset="-122"/>
              </a:rPr>
              <a:t>Bộ</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phận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tư</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tồn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dưới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hình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nguyên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nhiên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vật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phụ</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lương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Nó</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được</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sử</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dụng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trong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xuất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chuyển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giá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trị</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nhanh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vào</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phẩm</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sau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khi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bán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hàng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hoá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về</a:t>
            </a:r>
            <a:r>
              <a:rPr lang="en-US" sz="2400" i="1" dirty="0">
                <a:solidFill>
                  <a:schemeClr val="tx1"/>
                </a:solidFill>
                <a:latin typeface="Times New Roman" panose="02020603050405020304" pitchFamily="18" charset="0"/>
                <a:ea typeface="SimSun" panose="02010600030101010101" pitchFamily="2" charset="-122"/>
              </a:rPr>
              <a:t>. </a:t>
            </a:r>
          </a:p>
          <a:p>
            <a:pPr marL="76200" indent="0"/>
            <a:endParaRPr lang="en-US" dirty="0"/>
          </a:p>
        </p:txBody>
      </p:sp>
      <p:pic>
        <p:nvPicPr>
          <p:cNvPr id="5" name="Picture 9" descr="CAT1RQ8H">
            <a:extLst>
              <a:ext uri="{FF2B5EF4-FFF2-40B4-BE49-F238E27FC236}">
                <a16:creationId xmlns:a16="http://schemas.microsoft.com/office/drawing/2014/main" id="{55B26258-5ED0-42B1-84EA-B189C75B3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079" y="1506530"/>
            <a:ext cx="1714500" cy="1065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AILOBQD">
            <a:extLst>
              <a:ext uri="{FF2B5EF4-FFF2-40B4-BE49-F238E27FC236}">
                <a16:creationId xmlns:a16="http://schemas.microsoft.com/office/drawing/2014/main" id="{CB44CF7B-429C-497B-8404-31AD8BBE1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329" y="1487424"/>
            <a:ext cx="2286000" cy="1027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images3">
            <a:extLst>
              <a:ext uri="{FF2B5EF4-FFF2-40B4-BE49-F238E27FC236}">
                <a16:creationId xmlns:a16="http://schemas.microsoft.com/office/drawing/2014/main" id="{00C42131-2A35-4689-9D0F-F351C7383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405" y="1515998"/>
            <a:ext cx="1985770" cy="1154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ADB407D-8DC8-43E6-9898-35D5374C2403}"/>
              </a:ext>
            </a:extLst>
          </p:cNvPr>
          <p:cNvSpPr txBox="1">
            <a:spLocks/>
          </p:cNvSpPr>
          <p:nvPr/>
        </p:nvSpPr>
        <p:spPr>
          <a:xfrm>
            <a:off x="1314754" y="693517"/>
            <a:ext cx="7843200" cy="653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600" b="1" dirty="0" err="1">
                <a:solidFill>
                  <a:schemeClr val="tx1"/>
                </a:solidFill>
                <a:latin typeface="Times New Roman" panose="02020603050405020304" pitchFamily="18" charset="0"/>
                <a:cs typeface="Times New Roman" panose="02020603050405020304" pitchFamily="18" charset="0"/>
              </a:rPr>
              <a:t>Tư</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bản</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lưu</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động</a:t>
            </a:r>
            <a:r>
              <a:rPr lang="en-US" altLang="en-US" sz="2600" dirty="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endParaRPr>
          </a:p>
        </p:txBody>
      </p:sp>
    </p:spTree>
    <p:extLst>
      <p:ext uri="{BB962C8B-B14F-4D97-AF65-F5344CB8AC3E}">
        <p14:creationId xmlns:p14="http://schemas.microsoft.com/office/powerpoint/2010/main" val="135675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C7C2-B665-4A55-9D49-1245DAB978CE}"/>
              </a:ext>
            </a:extLst>
          </p:cNvPr>
          <p:cNvSpPr>
            <a:spLocks noGrp="1"/>
          </p:cNvSpPr>
          <p:nvPr>
            <p:ph type="title"/>
          </p:nvPr>
        </p:nvSpPr>
        <p:spPr/>
        <p:txBody>
          <a:bodyPr/>
          <a:lstStyle/>
          <a:p>
            <a:r>
              <a:rPr lang="en-US" altLang="en-US" b="1" dirty="0" err="1">
                <a:solidFill>
                  <a:schemeClr val="bg1"/>
                </a:solidFill>
                <a:latin typeface="Times New Roman" panose="02020603050405020304" pitchFamily="18" charset="0"/>
                <a:cs typeface="Times New Roman" panose="02020603050405020304" pitchFamily="18" charset="0"/>
              </a:rPr>
              <a:t>Tư</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bản</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lưu</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động</a:t>
            </a:r>
            <a:r>
              <a:rPr lang="en-US" altLang="en-US"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endParaRPr>
          </a:p>
        </p:txBody>
      </p:sp>
      <p:sp>
        <p:nvSpPr>
          <p:cNvPr id="3" name="Text Placeholder 2">
            <a:extLst>
              <a:ext uri="{FF2B5EF4-FFF2-40B4-BE49-F238E27FC236}">
                <a16:creationId xmlns:a16="http://schemas.microsoft.com/office/drawing/2014/main" id="{85E0A42B-0CA8-48EC-9941-D61C36A77766}"/>
              </a:ext>
            </a:extLst>
          </p:cNvPr>
          <p:cNvSpPr>
            <a:spLocks noGrp="1"/>
          </p:cNvSpPr>
          <p:nvPr>
            <p:ph type="body" idx="1"/>
          </p:nvPr>
        </p:nvSpPr>
        <p:spPr>
          <a:xfrm>
            <a:off x="1246650" y="3257550"/>
            <a:ext cx="6650700" cy="1788982"/>
          </a:xfrm>
        </p:spPr>
        <p:txBody>
          <a:bodyPr/>
          <a:lstStyle/>
          <a:p>
            <a:pPr marL="76200" indent="0">
              <a:buNone/>
            </a:pPr>
            <a:r>
              <a:rPr lang="en-US" sz="2400" i="1" dirty="0" err="1">
                <a:solidFill>
                  <a:schemeClr val="tx1"/>
                </a:solidFill>
                <a:latin typeface="Times New Roman" panose="02020603050405020304" pitchFamily="18" charset="0"/>
                <a:ea typeface="SimSun" panose="02010600030101010101" pitchFamily="2" charset="-122"/>
              </a:rPr>
              <a:t>Bộ</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phận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tư</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tồn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dưới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hình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nguyên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nhiên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vật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phụ</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lương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Nó</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được</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sử</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dụng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trong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xuất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chuyển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giá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trị</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nhanh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vào</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phẩm</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sau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khi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bán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hàng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hoá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về</a:t>
            </a:r>
            <a:r>
              <a:rPr lang="en-US" sz="2400" i="1" dirty="0">
                <a:solidFill>
                  <a:schemeClr val="tx1"/>
                </a:solidFill>
                <a:latin typeface="Times New Roman" panose="02020603050405020304" pitchFamily="18" charset="0"/>
                <a:ea typeface="SimSun" panose="02010600030101010101" pitchFamily="2" charset="-122"/>
              </a:rPr>
              <a:t>. </a:t>
            </a:r>
          </a:p>
          <a:p>
            <a:pPr marL="76200" indent="0">
              <a:buNone/>
            </a:pPr>
            <a:endParaRPr lang="en-US" dirty="0"/>
          </a:p>
        </p:txBody>
      </p:sp>
      <p:sp>
        <p:nvSpPr>
          <p:cNvPr id="4" name="Slide Number Placeholder 3">
            <a:extLst>
              <a:ext uri="{FF2B5EF4-FFF2-40B4-BE49-F238E27FC236}">
                <a16:creationId xmlns:a16="http://schemas.microsoft.com/office/drawing/2014/main" id="{2B2D6BDD-181D-4421-BD7F-896C9C469F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5" name="Picture 9" descr="CAT1RQ8H">
            <a:extLst>
              <a:ext uri="{FF2B5EF4-FFF2-40B4-BE49-F238E27FC236}">
                <a16:creationId xmlns:a16="http://schemas.microsoft.com/office/drawing/2014/main" id="{3DDAC79E-9884-48A1-B6DD-1FE78952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254" y="1969065"/>
            <a:ext cx="1714500" cy="1065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AILOBQD">
            <a:extLst>
              <a:ext uri="{FF2B5EF4-FFF2-40B4-BE49-F238E27FC236}">
                <a16:creationId xmlns:a16="http://schemas.microsoft.com/office/drawing/2014/main" id="{DF0C5F7B-50B7-4E29-BB01-088427C06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04" y="1949959"/>
            <a:ext cx="2286000" cy="1027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images3">
            <a:extLst>
              <a:ext uri="{FF2B5EF4-FFF2-40B4-BE49-F238E27FC236}">
                <a16:creationId xmlns:a16="http://schemas.microsoft.com/office/drawing/2014/main" id="{C4982E4B-A993-44AD-AF6C-DA51DB0F4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580" y="1978533"/>
            <a:ext cx="1985770" cy="1154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14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D7C8-74C5-4BB7-988C-20A8D6FBE835}"/>
              </a:ext>
            </a:extLst>
          </p:cNvPr>
          <p:cNvSpPr>
            <a:spLocks noGrp="1"/>
          </p:cNvSpPr>
          <p:nvPr>
            <p:ph type="ctrTitle"/>
          </p:nvPr>
        </p:nvSpPr>
        <p:spPr>
          <a:xfrm>
            <a:off x="508174" y="1908425"/>
            <a:ext cx="6559375" cy="872700"/>
          </a:xfrm>
        </p:spPr>
        <p:txBody>
          <a:bodyPr/>
          <a:lstStyle/>
          <a:p>
            <a:r>
              <a:rPr lang="en-US" sz="3200" b="1" dirty="0">
                <a:latin typeface="Times New Roman" panose="02020603050405020304" pitchFamily="18" charset="0"/>
                <a:cs typeface="Times New Roman" panose="02020603050405020304" pitchFamily="18" charset="0"/>
              </a:rPr>
              <a:t>1.2. </a:t>
            </a:r>
            <a:r>
              <a:rPr lang="en-US" sz="3200" b="1" dirty="0" err="1">
                <a:latin typeface="Times New Roman" panose="02020603050405020304" pitchFamily="18" charset="0"/>
                <a:cs typeface="Times New Roman" panose="02020603050405020304" pitchFamily="18" charset="0"/>
              </a:rPr>
              <a:t>Bản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của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thặng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dư</a:t>
            </a:r>
            <a:endParaRPr lang="en-US" sz="3200" dirty="0"/>
          </a:p>
        </p:txBody>
      </p:sp>
      <p:pic>
        <p:nvPicPr>
          <p:cNvPr id="4" name="Picture 3">
            <a:extLst>
              <a:ext uri="{FF2B5EF4-FFF2-40B4-BE49-F238E27FC236}">
                <a16:creationId xmlns:a16="http://schemas.microsoft.com/office/drawing/2014/main" id="{52E22784-9600-4AC5-8D31-E33CF2006FB6}"/>
              </a:ext>
            </a:extLst>
          </p:cNvPr>
          <p:cNvPicPr>
            <a:picLocks noChangeAspect="1"/>
          </p:cNvPicPr>
          <p:nvPr/>
        </p:nvPicPr>
        <p:blipFill>
          <a:blip r:embed="rId2"/>
          <a:stretch>
            <a:fillRect/>
          </a:stretch>
        </p:blipFill>
        <p:spPr>
          <a:xfrm>
            <a:off x="7576457" y="112515"/>
            <a:ext cx="1376906" cy="371823"/>
          </a:xfrm>
          <a:prstGeom prst="rect">
            <a:avLst/>
          </a:prstGeom>
        </p:spPr>
      </p:pic>
    </p:spTree>
    <p:extLst>
      <p:ext uri="{BB962C8B-B14F-4D97-AF65-F5344CB8AC3E}">
        <p14:creationId xmlns:p14="http://schemas.microsoft.com/office/powerpoint/2010/main" val="1067807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499836" y="2577459"/>
            <a:ext cx="4718455" cy="1788306"/>
          </a:xfrm>
        </p:spPr>
        <p:txBody>
          <a:bodyPr/>
          <a:lstStyle/>
          <a:p>
            <a:pPr marL="0" indent="0">
              <a:buNone/>
            </a:pPr>
            <a:r>
              <a:rPr lang="vi-VN" sz="1600" dirty="0"/>
              <a:t>M: giá trị thặng dư</a:t>
            </a:r>
          </a:p>
          <a:p>
            <a:pPr marL="0" indent="0">
              <a:buNone/>
            </a:pPr>
            <a:r>
              <a:rPr lang="vi-VN" sz="1600" dirty="0"/>
              <a:t>t’: thời gian lao động thặng dư (h)</a:t>
            </a:r>
          </a:p>
          <a:p>
            <a:pPr marL="0" indent="0">
              <a:buNone/>
            </a:pPr>
            <a:r>
              <a:rPr lang="vi-VN" sz="1600" dirty="0"/>
              <a:t>t: thời gian lao động tất yếu(h)</a:t>
            </a:r>
          </a:p>
          <a:p>
            <a:pPr marL="0" indent="0">
              <a:buNone/>
            </a:pPr>
            <a:r>
              <a:rPr lang="vi-VN" sz="1600" dirty="0"/>
              <a:t>T = t’ + t </a:t>
            </a:r>
          </a:p>
          <a:p>
            <a:pPr marL="0" indent="0">
              <a:buNone/>
            </a:pPr>
            <a:r>
              <a:rPr lang="vi-VN" sz="1600" dirty="0"/>
              <a:t>T: tổng thời gian lao động (h)</a:t>
            </a:r>
          </a:p>
          <a:p>
            <a:pPr marL="127000" indent="0">
              <a:buNone/>
            </a:pP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Tỷ</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endParaRPr lang="en-US" b="1" dirty="0">
              <a:latin typeface="Times New Roman" panose="02020603050405020304" pitchFamily="18" charset="0"/>
              <a:cs typeface="Times New Roman" panose="02020603050405020304" pitchFamily="18" charset="0"/>
            </a:endParaRPr>
          </a:p>
        </p:txBody>
      </p:sp>
      <p:sp>
        <p:nvSpPr>
          <p:cNvPr id="5" name="Text Placeholder 1"/>
          <p:cNvSpPr txBox="1">
            <a:spLocks/>
          </p:cNvSpPr>
          <p:nvPr/>
        </p:nvSpPr>
        <p:spPr>
          <a:xfrm>
            <a:off x="925709" y="2487434"/>
            <a:ext cx="7016023" cy="9297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endParaRPr lang="en-US"/>
          </a:p>
        </p:txBody>
      </p:sp>
      <mc:AlternateContent xmlns:mc="http://schemas.openxmlformats.org/markup-compatibility/2006">
        <mc:Choice xmlns:a14="http://schemas.microsoft.com/office/drawing/2010/main" Requires="a14">
          <p:sp>
            <p:nvSpPr>
              <p:cNvPr id="6" name="Google Shape;576;p31"/>
              <p:cNvSpPr txBox="1">
                <a:spLocks/>
              </p:cNvSpPr>
              <p:nvPr/>
            </p:nvSpPr>
            <p:spPr>
              <a:xfrm>
                <a:off x="230584" y="2690894"/>
                <a:ext cx="5245745" cy="178830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a:buNone/>
                </a:pPr>
                <a:r>
                  <a:rPr lang="en-US" sz="2000" dirty="0">
                    <a:latin typeface="Times New Roman" panose="02020603050405020304" pitchFamily="18" charset="0"/>
                    <a:cs typeface="Times New Roman" panose="02020603050405020304" pitchFamily="18" charset="0"/>
                  </a:rPr>
                  <a:t>	m’</a:t>
                </a:r>
                <a14:m>
                  <m:oMath xmlns:m="http://schemas.openxmlformats.org/officeDocument/2006/math">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m:rPr>
                            <m:sty m:val="p"/>
                          </m:rPr>
                          <a:rPr lang="vi-VN" sz="2000" i="1">
                            <a:latin typeface="Cambria Math" panose="02040503050406030204" pitchFamily="18" charset="0"/>
                          </a:rPr>
                          <m:t>M</m:t>
                        </m:r>
                      </m:num>
                      <m:den>
                        <m:r>
                          <m:rPr>
                            <m:sty m:val="p"/>
                          </m:rPr>
                          <a:rPr lang="en-US" sz="2000" i="1">
                            <a:latin typeface="Cambria Math" panose="02040503050406030204" pitchFamily="18" charset="0"/>
                          </a:rPr>
                          <m:t>V</m:t>
                        </m:r>
                      </m:den>
                    </m:f>
                  </m:oMath>
                </a14:m>
                <a:r>
                  <a:rPr lang="en-US" sz="2000" dirty="0">
                    <a:latin typeface="Times New Roman" panose="02020603050405020304" pitchFamily="18" charset="0"/>
                    <a:cs typeface="Times New Roman" panose="02020603050405020304" pitchFamily="18" charset="0"/>
                  </a:rPr>
                  <a:t>  . 100% </a:t>
                </a:r>
              </a:p>
              <a:p>
                <a:pPr marL="0" indent="0">
                  <a:buClr>
                    <a:schemeClr val="dk1"/>
                  </a:buClr>
                  <a:buSzPts val="1100"/>
                  <a:buFont typeface="Arial"/>
                  <a:buNone/>
                </a:pPr>
                <a:endParaRPr lang="en-US" sz="2000" dirty="0">
                  <a:latin typeface="Times New Roman" panose="02020603050405020304" pitchFamily="18" charset="0"/>
                  <a:cs typeface="Times New Roman" panose="02020603050405020304" pitchFamily="18" charset="0"/>
                </a:endParaRPr>
              </a:p>
              <a:p>
                <a:pPr marL="0" indent="0">
                  <a:buClr>
                    <a:schemeClr val="dk1"/>
                  </a:buClr>
                  <a:buSzPts val="1100"/>
                  <a:buFont typeface="Arial"/>
                  <a:buNone/>
                </a:pPr>
                <a:r>
                  <a:rPr lang="en-US" sz="2000"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𝑡</m:t>
                        </m:r>
                        <m:r>
                          <a:rPr lang="vi-VN" sz="2000" b="0" i="1" smtClean="0">
                            <a:latin typeface="Cambria Math" panose="02040503050406030204" pitchFamily="18" charset="0"/>
                          </a:rPr>
                          <m:t>′</m:t>
                        </m:r>
                      </m:num>
                      <m:den>
                        <m:r>
                          <m:rPr>
                            <m:sty m:val="p"/>
                          </m:rPr>
                          <a:rPr lang="en-US" sz="2000" i="1">
                            <a:latin typeface="Cambria Math" panose="02040503050406030204" pitchFamily="18" charset="0"/>
                          </a:rPr>
                          <m:t>t</m:t>
                        </m:r>
                      </m:den>
                    </m:f>
                  </m:oMath>
                </a14:m>
                <a:r>
                  <a:rPr lang="en-US" sz="2000" dirty="0">
                    <a:latin typeface="Times New Roman" panose="02020603050405020304" pitchFamily="18" charset="0"/>
                    <a:cs typeface="Times New Roman" panose="02020603050405020304" pitchFamily="18" charset="0"/>
                  </a:rPr>
                  <a:t> .100%</a:t>
                </a:r>
              </a:p>
            </p:txBody>
          </p:sp>
        </mc:Choice>
        <mc:Fallback>
          <p:sp>
            <p:nvSpPr>
              <p:cNvPr id="6" name="Google Shape;576;p31"/>
              <p:cNvSpPr txBox="1">
                <a:spLocks noRot="1" noChangeAspect="1" noMove="1" noResize="1" noEditPoints="1" noAdjustHandles="1" noChangeArrowheads="1" noChangeShapeType="1" noTextEdit="1"/>
              </p:cNvSpPr>
              <p:nvPr/>
            </p:nvSpPr>
            <p:spPr>
              <a:xfrm>
                <a:off x="230584" y="2690894"/>
                <a:ext cx="5245745" cy="1788306"/>
              </a:xfrm>
              <a:prstGeom prst="rect">
                <a:avLst/>
              </a:prstGeom>
              <a:blipFill>
                <a:blip r:embed="rId2"/>
                <a:stretch>
                  <a:fillRect/>
                </a:stretch>
              </a:blipFill>
            </p:spPr>
            <p:txBody>
              <a:bodyPr/>
              <a:lstStyle/>
              <a:p>
                <a:r>
                  <a:rPr lang="en-US">
                    <a:noFill/>
                  </a:rPr>
                  <a:t> </a:t>
                </a:r>
              </a:p>
            </p:txBody>
          </p:sp>
        </mc:Fallback>
      </mc:AlternateContent>
      <p:sp>
        <p:nvSpPr>
          <p:cNvPr id="7" name="Partial Circle 14">
            <a:extLst>
              <a:ext uri="{FF2B5EF4-FFF2-40B4-BE49-F238E27FC236}">
                <a16:creationId xmlns:a16="http://schemas.microsoft.com/office/drawing/2014/main" id="{052C9534-936A-4E75-911F-CF1E4CDB7E86}"/>
              </a:ext>
            </a:extLst>
          </p:cNvPr>
          <p:cNvSpPr/>
          <p:nvPr/>
        </p:nvSpPr>
        <p:spPr>
          <a:xfrm rot="10800000">
            <a:off x="-838200" y="-744682"/>
            <a:ext cx="1676400" cy="1489363"/>
          </a:xfrm>
          <a:prstGeom prst="pie">
            <a:avLst>
              <a:gd name="adj1" fmla="val 10783215"/>
              <a:gd name="adj2" fmla="val 16200000"/>
            </a:avLst>
          </a:prstGeom>
          <a:solidFill>
            <a:srgbClr val="F9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267;p29">
            <a:extLst>
              <a:ext uri="{FF2B5EF4-FFF2-40B4-BE49-F238E27FC236}">
                <a16:creationId xmlns:a16="http://schemas.microsoft.com/office/drawing/2014/main" id="{D3FC9640-4BEC-473E-914C-68A1CE81F7AF}"/>
              </a:ext>
            </a:extLst>
          </p:cNvPr>
          <p:cNvSpPr txBox="1">
            <a:spLocks/>
          </p:cNvSpPr>
          <p:nvPr/>
        </p:nvSpPr>
        <p:spPr>
          <a:xfrm>
            <a:off x="0" y="80774"/>
            <a:ext cx="461168"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r">
              <a:buClr>
                <a:srgbClr val="F27775"/>
              </a:buClr>
              <a:buSzPts val="4000"/>
            </a:pPr>
            <a:r>
              <a:rPr lang="en" sz="2800">
                <a:solidFill>
                  <a:schemeClr val="bg1"/>
                </a:solidFill>
                <a:latin typeface="Amatic SC" panose="020B0604020202020204" charset="-79"/>
                <a:cs typeface="Amatic SC" panose="020B0604020202020204" charset="-79"/>
              </a:rPr>
              <a:t>03</a:t>
            </a:r>
          </a:p>
        </p:txBody>
      </p:sp>
      <p:sp>
        <p:nvSpPr>
          <p:cNvPr id="9" name="Text Placeholder 1">
            <a:extLst>
              <a:ext uri="{FF2B5EF4-FFF2-40B4-BE49-F238E27FC236}">
                <a16:creationId xmlns:a16="http://schemas.microsoft.com/office/drawing/2014/main" id="{168C6FA7-B915-4145-80E5-FE8319382343}"/>
              </a:ext>
            </a:extLst>
          </p:cNvPr>
          <p:cNvSpPr txBox="1">
            <a:spLocks/>
          </p:cNvSpPr>
          <p:nvPr/>
        </p:nvSpPr>
        <p:spPr>
          <a:xfrm>
            <a:off x="845730" y="1590988"/>
            <a:ext cx="7016023" cy="9807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buNone/>
            </a:pPr>
            <a:r>
              <a:rPr lang="en-US" sz="1600" i="1" dirty="0" err="1">
                <a:latin typeface="Times New Roman" panose="02020603050405020304" pitchFamily="18" charset="0"/>
                <a:cs typeface="Times New Roman" panose="02020603050405020304" pitchFamily="18" charset="0"/>
              </a:rPr>
              <a:t>Tỷ</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suất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giá</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trị</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thặng</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dư</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là</a:t>
            </a:r>
            <a:r>
              <a:rPr lang="en-US" sz="1600" i="1" dirty="0">
                <a:latin typeface="Times New Roman" panose="02020603050405020304" pitchFamily="18" charset="0"/>
                <a:cs typeface="Times New Roman" panose="02020603050405020304" pitchFamily="18" charset="0"/>
              </a:rPr>
              <a:t> t</a:t>
            </a:r>
            <a:r>
              <a:rPr lang="vi-VN" sz="1600" i="1" dirty="0">
                <a:latin typeface="Times New Roman" panose="02020603050405020304" pitchFamily="18" charset="0"/>
                <a:cs typeface="Times New Roman" panose="02020603050405020304" pitchFamily="18" charset="0"/>
              </a:rPr>
              <a:t>ỷ số tính theo (%) giữa số lượng giá trị thặng dư với tư bản khả biến</a:t>
            </a:r>
            <a:r>
              <a:rPr lang="en-US" sz="1600" i="1" dirty="0">
                <a:latin typeface="Times New Roman" panose="02020603050405020304" pitchFamily="18" charset="0"/>
                <a:cs typeface="Times New Roman" panose="02020603050405020304" pitchFamily="18" charset="0"/>
              </a:rPr>
              <a:t>. </a:t>
            </a:r>
          </a:p>
          <a:p>
            <a:pPr marL="76200" indent="0">
              <a:buNone/>
            </a:pPr>
            <a:r>
              <a:rPr lang="en-US" sz="1600" dirty="0">
                <a:latin typeface="Times New Roman" panose="02020603050405020304" pitchFamily="18" charset="0"/>
                <a:cs typeface="Times New Roman" panose="02020603050405020304" pitchFamily="18" charset="0"/>
              </a:rPr>
              <a:t>K</a:t>
            </a:r>
            <a:r>
              <a:rPr lang="vi-VN" sz="1600" dirty="0">
                <a:latin typeface="Times New Roman" panose="02020603050405020304" pitchFamily="18" charset="0"/>
                <a:cs typeface="Times New Roman" panose="02020603050405020304" pitchFamily="18" charset="0"/>
              </a:rPr>
              <a:t>ý hiệu là m’. </a:t>
            </a:r>
            <a:endParaRPr lang="en-US" sz="1600" i="1" dirty="0">
              <a:latin typeface="Times New Roman" panose="02020603050405020304" pitchFamily="18" charset="0"/>
              <a:cs typeface="Times New Roman" panose="02020603050405020304" pitchFamily="18" charset="0"/>
            </a:endParaRPr>
          </a:p>
          <a:p>
            <a:pPr marL="76200" indent="0">
              <a:buNone/>
            </a:pP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0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8"/>
          <p:cNvSpPr txBox="1">
            <a:spLocks noGrp="1"/>
          </p:cNvSpPr>
          <p:nvPr>
            <p:ph type="title"/>
          </p:nvPr>
        </p:nvSpPr>
        <p:spPr>
          <a:xfrm>
            <a:off x="648743" y="664300"/>
            <a:ext cx="5655804"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1.1.1 Công thức chung của tư bản</a:t>
            </a:r>
            <a:endParaRPr b="1" dirty="0">
              <a:latin typeface="Times New Roman" panose="02020603050405020304" pitchFamily="18" charset="0"/>
              <a:cs typeface="Times New Roman" panose="02020603050405020304" pitchFamily="18" charset="0"/>
            </a:endParaRPr>
          </a:p>
        </p:txBody>
      </p:sp>
      <p:sp>
        <p:nvSpPr>
          <p:cNvPr id="550" name="Google Shape;550;p18"/>
          <p:cNvSpPr txBox="1">
            <a:spLocks noGrp="1"/>
          </p:cNvSpPr>
          <p:nvPr>
            <p:ph type="body" idx="2"/>
          </p:nvPr>
        </p:nvSpPr>
        <p:spPr>
          <a:xfrm>
            <a:off x="4809450" y="1599700"/>
            <a:ext cx="4014000" cy="2890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solidFill>
                  <a:schemeClr val="accent1"/>
                </a:solidFill>
                <a:highlight>
                  <a:srgbClr val="FFFFFF"/>
                </a:highlight>
                <a:latin typeface="Arial"/>
                <a:ea typeface="Arial"/>
                <a:cs typeface="Arial"/>
                <a:sym typeface="Arial"/>
              </a:rPr>
              <a:t>Điều kiện ra đời của sản xuất hàng hóa TBCN:</a:t>
            </a:r>
            <a:endParaRPr sz="1800" b="1" dirty="0">
              <a:solidFill>
                <a:schemeClr val="accent1"/>
              </a:solidFill>
              <a:highlight>
                <a:srgbClr val="FFFFFF"/>
              </a:highlight>
              <a:latin typeface="Arial"/>
              <a:ea typeface="Arial"/>
              <a:cs typeface="Arial"/>
              <a:sym typeface="Arial"/>
            </a:endParaRPr>
          </a:p>
          <a:p>
            <a:pPr marL="457200" lvl="0" indent="-342900" algn="l" rtl="0">
              <a:spcBef>
                <a:spcPts val="600"/>
              </a:spcBef>
              <a:spcAft>
                <a:spcPts val="0"/>
              </a:spcAft>
              <a:buClr>
                <a:srgbClr val="383838"/>
              </a:buClr>
              <a:buSzPts val="1800"/>
              <a:buFont typeface="Arial"/>
              <a:buChar char="-"/>
            </a:pPr>
            <a:r>
              <a:rPr lang="en" sz="1800" dirty="0">
                <a:solidFill>
                  <a:srgbClr val="383838"/>
                </a:solidFill>
                <a:highlight>
                  <a:srgbClr val="FFFFFF"/>
                </a:highlight>
                <a:latin typeface="Arial"/>
                <a:ea typeface="Arial"/>
                <a:cs typeface="Arial"/>
                <a:sym typeface="Arial"/>
              </a:rPr>
              <a:t>Tập trung một khoản tiền lớn và giao vào tay một số người.</a:t>
            </a:r>
            <a:endParaRPr sz="1800" dirty="0">
              <a:solidFill>
                <a:srgbClr val="383838"/>
              </a:solidFill>
              <a:highlight>
                <a:srgbClr val="FFFFFF"/>
              </a:highlight>
              <a:latin typeface="Arial"/>
              <a:ea typeface="Arial"/>
              <a:cs typeface="Arial"/>
              <a:sym typeface="Arial"/>
            </a:endParaRPr>
          </a:p>
          <a:p>
            <a:pPr marL="457200" lvl="0" indent="-342900" algn="l" rtl="0">
              <a:spcBef>
                <a:spcPts val="0"/>
              </a:spcBef>
              <a:spcAft>
                <a:spcPts val="0"/>
              </a:spcAft>
              <a:buClr>
                <a:srgbClr val="383838"/>
              </a:buClr>
              <a:buSzPts val="1800"/>
              <a:buFont typeface="Arial"/>
              <a:buChar char="-"/>
            </a:pPr>
            <a:r>
              <a:rPr lang="en" sz="1800" dirty="0">
                <a:solidFill>
                  <a:srgbClr val="383838"/>
                </a:solidFill>
                <a:highlight>
                  <a:srgbClr val="FFFFFF"/>
                </a:highlight>
                <a:latin typeface="Arial"/>
                <a:ea typeface="Arial"/>
                <a:cs typeface="Arial"/>
                <a:sym typeface="Arial"/>
              </a:rPr>
              <a:t>Bóc lột sức lao động của người khác.</a:t>
            </a:r>
            <a:endParaRPr sz="1800" dirty="0">
              <a:solidFill>
                <a:srgbClr val="383838"/>
              </a:solidFill>
              <a:highlight>
                <a:srgbClr val="FFFFFF"/>
              </a:highlight>
              <a:latin typeface="Arial"/>
              <a:ea typeface="Arial"/>
              <a:cs typeface="Arial"/>
              <a:sym typeface="Arial"/>
            </a:endParaRPr>
          </a:p>
          <a:p>
            <a:pPr marL="0" lvl="0" indent="0" algn="l" rtl="0">
              <a:spcBef>
                <a:spcPts val="600"/>
              </a:spcBef>
              <a:spcAft>
                <a:spcPts val="0"/>
              </a:spcAft>
              <a:buNone/>
            </a:pPr>
            <a:endParaRPr sz="1200" dirty="0"/>
          </a:p>
          <a:p>
            <a:pPr marL="0" lvl="0" indent="0" algn="l" rtl="0">
              <a:spcBef>
                <a:spcPts val="600"/>
              </a:spcBef>
              <a:spcAft>
                <a:spcPts val="0"/>
              </a:spcAft>
              <a:buClr>
                <a:schemeClr val="dk1"/>
              </a:buClr>
              <a:buSzPts val="1100"/>
              <a:buFont typeface="Arial"/>
              <a:buNone/>
            </a:pPr>
            <a:endParaRPr sz="1200" b="1" dirty="0"/>
          </a:p>
        </p:txBody>
      </p:sp>
      <p:sp>
        <p:nvSpPr>
          <p:cNvPr id="551" name="Google Shape;551;p1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552" name="Google Shape;552;p18"/>
          <p:cNvPicPr preferRelativeResize="0"/>
          <p:nvPr/>
        </p:nvPicPr>
        <p:blipFill>
          <a:blip r:embed="rId3">
            <a:alphaModFix/>
          </a:blip>
          <a:stretch>
            <a:fillRect/>
          </a:stretch>
        </p:blipFill>
        <p:spPr>
          <a:xfrm>
            <a:off x="979875" y="1535450"/>
            <a:ext cx="3694750" cy="2712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EE1A37-66D9-6D4E-B8C6-EE293ED0A090}"/>
              </a:ext>
            </a:extLst>
          </p:cNvPr>
          <p:cNvSpPr>
            <a:spLocks noGrp="1"/>
          </p:cNvSpPr>
          <p:nvPr>
            <p:ph type="body" idx="1"/>
          </p:nvPr>
        </p:nvSpPr>
        <p:spPr>
          <a:xfrm>
            <a:off x="1199774" y="1599700"/>
            <a:ext cx="7203561" cy="3429500"/>
          </a:xfrm>
        </p:spPr>
        <p:txBody>
          <a:bodyPr/>
          <a:lstStyle/>
          <a:p>
            <a:pPr marL="0" indent="0" algn="just">
              <a:buNone/>
            </a:pP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10.000 USD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thặng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15.000 USD.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p>
          <a:p>
            <a:pPr marL="0" indent="0" algn="just">
              <a:buNone/>
            </a:pP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lao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10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Theo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5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bóc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a:t>
            </a:r>
            <a:endParaRPr lang="en-US" dirty="0"/>
          </a:p>
        </p:txBody>
      </p:sp>
      <p:sp>
        <p:nvSpPr>
          <p:cNvPr id="4" name="Slide Number Placeholder 3">
            <a:extLst>
              <a:ext uri="{FF2B5EF4-FFF2-40B4-BE49-F238E27FC236}">
                <a16:creationId xmlns:a16="http://schemas.microsoft.com/office/drawing/2014/main" id="{E7A0081A-FB9A-FC43-8E19-47B46B3C05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44332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5181216-877E-AC40-8394-FF3D24846643}"/>
                  </a:ext>
                </a:extLst>
              </p:cNvPr>
              <p:cNvSpPr>
                <a:spLocks noGrp="1"/>
              </p:cNvSpPr>
              <p:nvPr>
                <p:ph type="body" idx="1"/>
              </p:nvPr>
            </p:nvSpPr>
            <p:spPr>
              <a:xfrm>
                <a:off x="896112" y="1453896"/>
                <a:ext cx="7608142" cy="3172968"/>
              </a:xfrm>
            </p:spPr>
            <p:txBody>
              <a:bodyPr/>
              <a:lstStyle/>
              <a:p>
                <a:pPr marL="0" indent="0">
                  <a:buNone/>
                </a:pPr>
                <a:r>
                  <a:rPr lang="vi-VN" dirty="0"/>
                  <a:t>VD1: m’</a:t>
                </a:r>
                <a14:m>
                  <m:oMath xmlns:m="http://schemas.openxmlformats.org/officeDocument/2006/math">
                    <m:r>
                      <a:rPr lang="vi-VN">
                        <a:latin typeface="Cambria Math" panose="02040503050406030204" pitchFamily="18" charset="0"/>
                      </a:rPr>
                      <m:t>=</m:t>
                    </m:r>
                    <m:f>
                      <m:fPr>
                        <m:ctrlPr>
                          <a:rPr lang="en-US" i="1">
                            <a:latin typeface="Cambria Math" panose="02040503050406030204" pitchFamily="18" charset="0"/>
                          </a:rPr>
                        </m:ctrlPr>
                      </m:fPr>
                      <m:num>
                        <m:r>
                          <m:rPr>
                            <m:sty m:val="p"/>
                          </m:rPr>
                          <a:rPr lang="vi-VN" i="1">
                            <a:latin typeface="Cambria Math" panose="02040503050406030204" pitchFamily="18" charset="0"/>
                          </a:rPr>
                          <m:t>M</m:t>
                        </m:r>
                      </m:num>
                      <m:den>
                        <m:r>
                          <m:rPr>
                            <m:sty m:val="p"/>
                          </m:rPr>
                          <a:rPr lang="vi-VN" i="1">
                            <a:latin typeface="Cambria Math" panose="02040503050406030204" pitchFamily="18" charset="0"/>
                          </a:rPr>
                          <m:t>V</m:t>
                        </m:r>
                      </m:den>
                    </m:f>
                    <m:r>
                      <a:rPr lang="vi-VN" i="1">
                        <a:latin typeface="Cambria Math" panose="02040503050406030204" pitchFamily="18" charset="0"/>
                      </a:rPr>
                      <m:t> . 100%</m:t>
                    </m:r>
                  </m:oMath>
                </a14:m>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&lt;=&gt; m’ = </a:t>
                </a:r>
                <a14:m>
                  <m:oMath xmlns:m="http://schemas.openxmlformats.org/officeDocument/2006/math">
                    <m:f>
                      <m:fPr>
                        <m:ctrlPr>
                          <a:rPr lang="en-US" i="1">
                            <a:latin typeface="Cambria Math" panose="02040503050406030204" pitchFamily="18" charset="0"/>
                          </a:rPr>
                        </m:ctrlPr>
                      </m:fPr>
                      <m:num>
                        <m:r>
                          <a:rPr lang="vi-VN" i="1">
                            <a:latin typeface="Cambria Math" panose="02040503050406030204" pitchFamily="18" charset="0"/>
                          </a:rPr>
                          <m:t>15000</m:t>
                        </m:r>
                      </m:num>
                      <m:den>
                        <m:r>
                          <a:rPr lang="vi-VN" i="1">
                            <a:latin typeface="Cambria Math" panose="02040503050406030204" pitchFamily="18" charset="0"/>
                          </a:rPr>
                          <m:t>10000</m:t>
                        </m:r>
                      </m:den>
                    </m:f>
                    <m:r>
                      <a:rPr lang="vi-VN"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100% =&gt; m’ = 150% </a:t>
                </a:r>
              </a:p>
              <a:p>
                <a:pPr marL="0" indent="0">
                  <a:buNone/>
                </a:pPr>
                <a:r>
                  <a:rPr lang="en-US" dirty="0">
                    <a:latin typeface="Times New Roman" panose="02020603050405020304" pitchFamily="18" charset="0"/>
                    <a:cs typeface="Times New Roman" panose="02020603050405020304" pitchFamily="18" charset="0"/>
                  </a:rPr>
                  <a:t>VD2: Ta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T = 10h,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t = 5h =&gt; t’ = T- t = 5h </a:t>
                </a:r>
              </a:p>
              <a:p>
                <a:pPr marL="0" indent="0">
                  <a:buNone/>
                </a:pPr>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vi-VN">
                        <a:latin typeface="Cambria Math" panose="02040503050406030204" pitchFamily="18" charset="0"/>
                      </a:rPr>
                      <m:t>=</m:t>
                    </m:r>
                    <m:f>
                      <m:fPr>
                        <m:ctrlPr>
                          <a:rPr lang="en-US" i="1">
                            <a:latin typeface="Cambria Math" panose="02040503050406030204" pitchFamily="18" charset="0"/>
                          </a:rPr>
                        </m:ctrlPr>
                      </m:fPr>
                      <m:num>
                        <m:r>
                          <a:rPr lang="vi-VN" i="1">
                            <a:latin typeface="Cambria Math" panose="02040503050406030204" pitchFamily="18" charset="0"/>
                          </a:rPr>
                          <m:t>𝑡</m:t>
                        </m:r>
                        <m:r>
                          <a:rPr lang="vi-VN" i="1">
                            <a:latin typeface="Cambria Math" panose="02040503050406030204" pitchFamily="18" charset="0"/>
                          </a:rPr>
                          <m:t>′</m:t>
                        </m:r>
                      </m:num>
                      <m:den>
                        <m:r>
                          <m:rPr>
                            <m:sty m:val="p"/>
                          </m:rPr>
                          <a:rPr lang="vi-VN">
                            <a:latin typeface="Cambria Math" panose="02040503050406030204" pitchFamily="18" charset="0"/>
                          </a:rPr>
                          <m:t>t</m:t>
                        </m:r>
                      </m:den>
                    </m:f>
                    <m:r>
                      <a:rPr lang="vi-VN" i="1">
                        <a:latin typeface="Cambria Math" panose="02040503050406030204" pitchFamily="18" charset="0"/>
                      </a:rPr>
                      <m:t> . 100%</m:t>
                    </m:r>
                  </m:oMath>
                </a14:m>
                <a:endParaRPr lang="vi-VN" dirty="0">
                  <a:latin typeface="Times New Roman" panose="02020603050405020304" pitchFamily="18" charset="0"/>
                </a:endParaRPr>
              </a:p>
              <a:p>
                <a:pPr marL="0" indent="0">
                  <a:buNone/>
                </a:pPr>
                <a:r>
                  <a:rPr lang="vi-VN" dirty="0">
                    <a:latin typeface="Times New Roman" panose="02020603050405020304" pitchFamily="18" charset="0"/>
                    <a:sym typeface="Wingdings" pitchFamily="2" charset="2"/>
                  </a:rPr>
                  <a:t> m’ = </a:t>
                </a:r>
                <a14:m>
                  <m:oMath xmlns:m="http://schemas.openxmlformats.org/officeDocument/2006/math">
                    <m:f>
                      <m:fPr>
                        <m:ctrlPr>
                          <a:rPr lang="en-US" i="1">
                            <a:latin typeface="Cambria Math" panose="02040503050406030204" pitchFamily="18" charset="0"/>
                          </a:rPr>
                        </m:ctrlPr>
                      </m:fPr>
                      <m:num>
                        <m:r>
                          <a:rPr lang="vi-VN" i="1">
                            <a:latin typeface="Cambria Math" panose="02040503050406030204" pitchFamily="18" charset="0"/>
                          </a:rPr>
                          <m:t>5</m:t>
                        </m:r>
                      </m:num>
                      <m:den>
                        <m:r>
                          <a:rPr lang="vi-VN" i="1">
                            <a:latin typeface="Cambria Math" panose="02040503050406030204" pitchFamily="18" charset="0"/>
                          </a:rPr>
                          <m:t>5</m:t>
                        </m:r>
                      </m:den>
                    </m:f>
                    <m:r>
                      <a:rPr lang="vi-VN" i="1">
                        <a:latin typeface="Cambria Math" panose="02040503050406030204" pitchFamily="18" charset="0"/>
                      </a:rPr>
                      <m:t> </m:t>
                    </m:r>
                  </m:oMath>
                </a14:m>
                <a:r>
                  <a:rPr lang="vi-VN" dirty="0">
                    <a:latin typeface="Times New Roman" panose="02020603050405020304" pitchFamily="18" charset="0"/>
                  </a:rPr>
                  <a:t>. 100% =&gt; m’ = 100% </a:t>
                </a:r>
              </a:p>
              <a:p>
                <a:pPr marL="76200" indent="0">
                  <a:buNone/>
                </a:pPr>
                <a:endParaRPr lang="en-US" dirty="0"/>
              </a:p>
            </p:txBody>
          </p:sp>
        </mc:Choice>
        <mc:Fallback>
          <p:sp>
            <p:nvSpPr>
              <p:cNvPr id="3" name="Text Placeholder 2">
                <a:extLst>
                  <a:ext uri="{FF2B5EF4-FFF2-40B4-BE49-F238E27FC236}">
                    <a16:creationId xmlns:a16="http://schemas.microsoft.com/office/drawing/2014/main" id="{05181216-877E-AC40-8394-FF3D24846643}"/>
                  </a:ext>
                </a:extLst>
              </p:cNvPr>
              <p:cNvSpPr>
                <a:spLocks noGrp="1" noRot="1" noChangeAspect="1" noMove="1" noResize="1" noEditPoints="1" noAdjustHandles="1" noChangeArrowheads="1" noChangeShapeType="1" noTextEdit="1"/>
              </p:cNvSpPr>
              <p:nvPr>
                <p:ph type="body" idx="1"/>
              </p:nvPr>
            </p:nvSpPr>
            <p:spPr>
              <a:xfrm>
                <a:off x="896112" y="1453896"/>
                <a:ext cx="7608142" cy="3172968"/>
              </a:xfrm>
              <a:blipFill>
                <a:blip r:embed="rId2"/>
                <a:stretch>
                  <a:fillRect l="-2500" b="-43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C763C4-B75E-444F-A276-E39C685543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07478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0D3632-1DAE-4F1D-9F2D-9EAB15B7DB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dirty="0"/>
          </a:p>
        </p:txBody>
      </p:sp>
      <p:sp>
        <p:nvSpPr>
          <p:cNvPr id="5" name="TextBox 4">
            <a:extLst>
              <a:ext uri="{FF2B5EF4-FFF2-40B4-BE49-F238E27FC236}">
                <a16:creationId xmlns:a16="http://schemas.microsoft.com/office/drawing/2014/main" id="{39531BBC-43C7-48FA-A546-EE1E3C28E67B}"/>
              </a:ext>
            </a:extLst>
          </p:cNvPr>
          <p:cNvSpPr txBox="1"/>
          <p:nvPr/>
        </p:nvSpPr>
        <p:spPr>
          <a:xfrm>
            <a:off x="1069180" y="779562"/>
            <a:ext cx="5445919" cy="492443"/>
          </a:xfrm>
          <a:prstGeom prst="rect">
            <a:avLst/>
          </a:prstGeom>
          <a:noFill/>
        </p:spPr>
        <p:txBody>
          <a:bodyPr wrap="square">
            <a:spAutoFit/>
          </a:bodyPr>
          <a:lstStyle/>
          <a:p>
            <a:r>
              <a:rPr lang="en-US" sz="2600" b="1" dirty="0" err="1">
                <a:latin typeface="Times New Roman" panose="02020603050405020304" pitchFamily="18" charset="0"/>
                <a:cs typeface="Times New Roman" panose="02020603050405020304" pitchFamily="18" charset="0"/>
              </a:rPr>
              <a:t>Khối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lượng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giá</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trị</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thặng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dư</a:t>
            </a:r>
            <a:endParaRPr lang="en-US" sz="2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C1A26D-1B98-477B-9739-02DAA155318E}"/>
              </a:ext>
            </a:extLst>
          </p:cNvPr>
          <p:cNvSpPr txBox="1"/>
          <p:nvPr/>
        </p:nvSpPr>
        <p:spPr>
          <a:xfrm>
            <a:off x="859631" y="1509093"/>
            <a:ext cx="4576762" cy="2308324"/>
          </a:xfrm>
          <a:prstGeom prst="rect">
            <a:avLst/>
          </a:prstGeom>
          <a:noFill/>
        </p:spPr>
        <p:txBody>
          <a:bodyPr wrap="square">
            <a:spAutoFit/>
          </a:bodyPr>
          <a:lstStyle/>
          <a:p>
            <a:r>
              <a:rPr lang="en-US" sz="1800" dirty="0" err="1"/>
              <a:t>Tích</a:t>
            </a:r>
            <a:r>
              <a:rPr lang="en-US" sz="1800" dirty="0"/>
              <a:t> </a:t>
            </a:r>
            <a:r>
              <a:rPr lang="en-US" sz="1800" dirty="0" err="1"/>
              <a:t>số</a:t>
            </a:r>
            <a:r>
              <a:rPr lang="en-US" sz="1800" dirty="0"/>
              <a:t> </a:t>
            </a:r>
            <a:r>
              <a:rPr lang="en-US" sz="1800" dirty="0" err="1"/>
              <a:t>giữa</a:t>
            </a:r>
            <a:r>
              <a:rPr lang="en-US" sz="1800" dirty="0"/>
              <a:t> </a:t>
            </a:r>
            <a:r>
              <a:rPr lang="en-US" sz="1800" dirty="0" err="1"/>
              <a:t>tỷ</a:t>
            </a:r>
            <a:r>
              <a:rPr lang="en-US" sz="1800" dirty="0"/>
              <a:t> </a:t>
            </a:r>
            <a:r>
              <a:rPr lang="en-US" sz="1800" dirty="0" err="1"/>
              <a:t>suất</a:t>
            </a:r>
            <a:r>
              <a:rPr lang="en-US" sz="1800" dirty="0"/>
              <a:t> </a:t>
            </a:r>
            <a:r>
              <a:rPr lang="en-US" sz="1800" dirty="0" err="1"/>
              <a:t>giá</a:t>
            </a:r>
            <a:r>
              <a:rPr lang="en-US" sz="1800" dirty="0"/>
              <a:t> </a:t>
            </a:r>
            <a:r>
              <a:rPr lang="en-US" sz="1800" dirty="0" err="1"/>
              <a:t>trị</a:t>
            </a:r>
            <a:r>
              <a:rPr lang="en-US" sz="1800" dirty="0"/>
              <a:t> </a:t>
            </a:r>
            <a:r>
              <a:rPr lang="en-US" sz="1800" dirty="0" err="1"/>
              <a:t>thặng</a:t>
            </a:r>
            <a:r>
              <a:rPr lang="en-US" sz="1800" dirty="0"/>
              <a:t> </a:t>
            </a:r>
            <a:r>
              <a:rPr lang="en-US" sz="1800" dirty="0" err="1"/>
              <a:t>dư</a:t>
            </a:r>
            <a:r>
              <a:rPr lang="en-US" sz="1800" dirty="0"/>
              <a:t> </a:t>
            </a:r>
            <a:r>
              <a:rPr lang="en-US" sz="1800" dirty="0" err="1"/>
              <a:t>và</a:t>
            </a:r>
            <a:r>
              <a:rPr lang="en-US" sz="1800" dirty="0"/>
              <a:t> </a:t>
            </a:r>
            <a:r>
              <a:rPr lang="en-US" sz="1800" dirty="0" err="1"/>
              <a:t>tổng</a:t>
            </a:r>
            <a:r>
              <a:rPr lang="en-US" sz="1800" dirty="0"/>
              <a:t> </a:t>
            </a:r>
            <a:r>
              <a:rPr lang="en-US" sz="1800" dirty="0" err="1"/>
              <a:t>tư</a:t>
            </a:r>
            <a:r>
              <a:rPr lang="en-US" sz="1800" dirty="0"/>
              <a:t> </a:t>
            </a:r>
            <a:r>
              <a:rPr lang="en-US" sz="1800" dirty="0" err="1"/>
              <a:t>bản</a:t>
            </a:r>
            <a:r>
              <a:rPr lang="en-US" sz="1800" dirty="0"/>
              <a:t> </a:t>
            </a:r>
            <a:r>
              <a:rPr lang="en-US" sz="1800" dirty="0" err="1"/>
              <a:t>khả</a:t>
            </a:r>
            <a:r>
              <a:rPr lang="en-US" sz="1800" dirty="0"/>
              <a:t> </a:t>
            </a:r>
            <a:r>
              <a:rPr lang="en-US" sz="1800" dirty="0" err="1"/>
              <a:t>biến</a:t>
            </a:r>
            <a:r>
              <a:rPr lang="en-US" sz="1800" dirty="0"/>
              <a:t> </a:t>
            </a:r>
            <a:r>
              <a:rPr lang="en-US" sz="1800" dirty="0" err="1"/>
              <a:t>được</a:t>
            </a:r>
            <a:r>
              <a:rPr lang="en-US" sz="1800" dirty="0"/>
              <a:t> </a:t>
            </a:r>
            <a:r>
              <a:rPr lang="en-US" sz="1800" dirty="0" err="1"/>
              <a:t>sử</a:t>
            </a:r>
            <a:r>
              <a:rPr lang="en-US" sz="1800" dirty="0"/>
              <a:t> </a:t>
            </a:r>
            <a:r>
              <a:rPr lang="en-US" sz="1800" dirty="0" err="1"/>
              <a:t>dụng</a:t>
            </a:r>
            <a:r>
              <a:rPr lang="en-US" sz="1800" dirty="0"/>
              <a:t>.</a:t>
            </a:r>
            <a:r>
              <a:rPr lang="vi-VN" sz="1800" dirty="0"/>
              <a:t> </a:t>
            </a:r>
            <a:endParaRPr lang="en-US" sz="1800" dirty="0"/>
          </a:p>
          <a:p>
            <a:endParaRPr lang="en-US" sz="1800" dirty="0"/>
          </a:p>
          <a:p>
            <a:r>
              <a:rPr lang="en-US" sz="1800" dirty="0"/>
              <a:t>K</a:t>
            </a:r>
            <a:r>
              <a:rPr lang="vi-VN" sz="1800" dirty="0"/>
              <a:t>ý hiệu là </a:t>
            </a:r>
            <a:r>
              <a:rPr lang="en-US" sz="1800" dirty="0"/>
              <a:t>M </a:t>
            </a:r>
            <a:r>
              <a:rPr lang="en-US" sz="1800" dirty="0" err="1"/>
              <a:t>với</a:t>
            </a:r>
            <a:r>
              <a:rPr lang="en-US" sz="1800" dirty="0"/>
              <a:t>:</a:t>
            </a:r>
          </a:p>
          <a:p>
            <a:endParaRPr lang="en-US" sz="1800" dirty="0"/>
          </a:p>
          <a:p>
            <a:endParaRPr lang="en-US" sz="1800" dirty="0"/>
          </a:p>
          <a:p>
            <a:endParaRPr lang="en-US" sz="1800" dirty="0"/>
          </a:p>
          <a:p>
            <a:pPr marL="127000" indent="0">
              <a:buNone/>
            </a:pPr>
            <a:r>
              <a:rPr lang="en-US" sz="1800" dirty="0">
                <a:sym typeface="Wingdings" panose="05000000000000000000" pitchFamily="2" charset="2"/>
              </a:rPr>
              <a:t> </a:t>
            </a:r>
            <a:r>
              <a:rPr lang="en-US" sz="1800" dirty="0" err="1"/>
              <a:t>Thể</a:t>
            </a:r>
            <a:r>
              <a:rPr lang="en-US" sz="1800" dirty="0"/>
              <a:t> </a:t>
            </a:r>
            <a:r>
              <a:rPr lang="en-US" sz="1800" dirty="0" err="1"/>
              <a:t>hiện</a:t>
            </a:r>
            <a:r>
              <a:rPr lang="en-US" sz="1800" dirty="0"/>
              <a:t> </a:t>
            </a:r>
            <a:r>
              <a:rPr lang="en-US" sz="1800" dirty="0" err="1"/>
              <a:t>quy</a:t>
            </a:r>
            <a:r>
              <a:rPr lang="en-US" sz="1800" dirty="0"/>
              <a:t> </a:t>
            </a:r>
            <a:r>
              <a:rPr lang="en-US" sz="1800" dirty="0" err="1"/>
              <a:t>mô</a:t>
            </a:r>
            <a:r>
              <a:rPr lang="en-US" sz="1800" dirty="0"/>
              <a:t> </a:t>
            </a:r>
            <a:r>
              <a:rPr lang="en-US" sz="1800" dirty="0" err="1"/>
              <a:t>của</a:t>
            </a:r>
            <a:r>
              <a:rPr lang="en-US" sz="1800" dirty="0"/>
              <a:t> </a:t>
            </a:r>
            <a:r>
              <a:rPr lang="en-US" sz="1800" dirty="0" err="1"/>
              <a:t>sự</a:t>
            </a:r>
            <a:r>
              <a:rPr lang="en-US" sz="1800" dirty="0"/>
              <a:t> </a:t>
            </a:r>
            <a:r>
              <a:rPr lang="en-US" sz="1800" dirty="0" err="1"/>
              <a:t>bóc</a:t>
            </a:r>
            <a:r>
              <a:rPr lang="en-US" sz="1800" dirty="0"/>
              <a:t> </a:t>
            </a:r>
            <a:r>
              <a:rPr lang="en-US" sz="1800" dirty="0" err="1"/>
              <a:t>lột</a:t>
            </a:r>
            <a:r>
              <a:rPr lang="en-US" sz="1800" dirty="0"/>
              <a:t>.</a:t>
            </a:r>
          </a:p>
        </p:txBody>
      </p:sp>
      <p:sp>
        <p:nvSpPr>
          <p:cNvPr id="8" name="Google Shape;576;p31">
            <a:extLst>
              <a:ext uri="{FF2B5EF4-FFF2-40B4-BE49-F238E27FC236}">
                <a16:creationId xmlns:a16="http://schemas.microsoft.com/office/drawing/2014/main" id="{70DF7CE0-9E51-42B7-9EB6-0276DDDFAF08}"/>
              </a:ext>
            </a:extLst>
          </p:cNvPr>
          <p:cNvSpPr txBox="1">
            <a:spLocks/>
          </p:cNvSpPr>
          <p:nvPr/>
        </p:nvSpPr>
        <p:spPr>
          <a:xfrm>
            <a:off x="344777" y="2663255"/>
            <a:ext cx="4498200" cy="178830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a:buNone/>
            </a:pPr>
            <a:r>
              <a:rPr lang="en-US" sz="1800" dirty="0"/>
              <a:t>	M = m’. V</a:t>
            </a:r>
          </a:p>
          <a:p>
            <a:pPr marL="0" indent="0">
              <a:buClr>
                <a:schemeClr val="dk1"/>
              </a:buClr>
              <a:buSzPts val="1100"/>
              <a:buFont typeface="Arial"/>
              <a:buNone/>
            </a:pPr>
            <a:endParaRPr lang="en-US" sz="1800" dirty="0"/>
          </a:p>
        </p:txBody>
      </p:sp>
    </p:spTree>
    <p:extLst>
      <p:ext uri="{BB962C8B-B14F-4D97-AF65-F5344CB8AC3E}">
        <p14:creationId xmlns:p14="http://schemas.microsoft.com/office/powerpoint/2010/main" val="988121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4325-23CB-460B-8FDF-0B40A410968B}"/>
              </a:ext>
            </a:extLst>
          </p:cNvPr>
          <p:cNvSpPr>
            <a:spLocks noGrp="1"/>
          </p:cNvSpPr>
          <p:nvPr>
            <p:ph type="ctrTitle"/>
          </p:nvPr>
        </p:nvSpPr>
        <p:spPr>
          <a:xfrm>
            <a:off x="517699" y="2135400"/>
            <a:ext cx="6121225" cy="872700"/>
          </a:xfrm>
        </p:spPr>
        <p:txBody>
          <a:bodyPr/>
          <a:lstStyle/>
          <a:p>
            <a:pPr algn="ctr"/>
            <a:r>
              <a:rPr lang="en-US" sz="3200" b="1" dirty="0">
                <a:latin typeface="Times New Roman" panose="02020603050405020304" pitchFamily="18" charset="0"/>
                <a:cs typeface="Times New Roman" panose="02020603050405020304" pitchFamily="18" charset="0"/>
              </a:rPr>
              <a:t>1.3. </a:t>
            </a: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phương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pháp</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xuất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thặng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dư</a:t>
            </a:r>
            <a:endParaRPr lang="en-US"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42B9FCC-C58E-46E6-9E43-6B83DFC89D38}"/>
              </a:ext>
            </a:extLst>
          </p:cNvPr>
          <p:cNvPicPr>
            <a:picLocks noChangeAspect="1"/>
          </p:cNvPicPr>
          <p:nvPr/>
        </p:nvPicPr>
        <p:blipFill>
          <a:blip r:embed="rId2"/>
          <a:stretch>
            <a:fillRect/>
          </a:stretch>
        </p:blipFill>
        <p:spPr>
          <a:xfrm>
            <a:off x="7645400" y="176436"/>
            <a:ext cx="1371600" cy="370390"/>
          </a:xfrm>
          <a:prstGeom prst="rect">
            <a:avLst/>
          </a:prstGeom>
        </p:spPr>
      </p:pic>
    </p:spTree>
    <p:extLst>
      <p:ext uri="{BB962C8B-B14F-4D97-AF65-F5344CB8AC3E}">
        <p14:creationId xmlns:p14="http://schemas.microsoft.com/office/powerpoint/2010/main" val="1202245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74117" y="1515406"/>
            <a:ext cx="6650700" cy="887297"/>
          </a:xfrm>
        </p:spPr>
        <p:txBody>
          <a:bodyPr/>
          <a:lstStyle/>
          <a:p>
            <a:r>
              <a:rPr lang="en-US" sz="1800" dirty="0" err="1">
                <a:latin typeface="Times New Roman" panose="02020603050405020304" pitchFamily="18" charset="0"/>
                <a:cs typeface="Times New Roman" panose="02020603050405020304" pitchFamily="18" charset="0"/>
              </a:rPr>
              <a:t>Kéo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tuyệt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đối</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B7C49AF-6B49-485B-B7F1-695C5307274A}"/>
              </a:ext>
            </a:extLst>
          </p:cNvPr>
          <p:cNvCxnSpPr>
            <a:cxnSpLocks/>
          </p:cNvCxnSpPr>
          <p:nvPr/>
        </p:nvCxnSpPr>
        <p:spPr>
          <a:xfrm>
            <a:off x="1394447" y="2863129"/>
            <a:ext cx="2286000" cy="9974"/>
          </a:xfrm>
          <a:prstGeom prst="line">
            <a:avLst/>
          </a:prstGeom>
          <a:ln w="38100">
            <a:solidFill>
              <a:srgbClr val="F9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9EAA09-46A5-4D48-A12D-CF21BD59B21B}"/>
              </a:ext>
            </a:extLst>
          </p:cNvPr>
          <p:cNvCxnSpPr>
            <a:cxnSpLocks/>
          </p:cNvCxnSpPr>
          <p:nvPr/>
        </p:nvCxnSpPr>
        <p:spPr>
          <a:xfrm>
            <a:off x="1327994" y="3029754"/>
            <a:ext cx="243219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267;p29">
            <a:extLst>
              <a:ext uri="{FF2B5EF4-FFF2-40B4-BE49-F238E27FC236}">
                <a16:creationId xmlns:a16="http://schemas.microsoft.com/office/drawing/2014/main" id="{87D757C4-BD58-4796-A3C3-C7F99AFAB769}"/>
              </a:ext>
            </a:extLst>
          </p:cNvPr>
          <p:cNvSpPr txBox="1">
            <a:spLocks/>
          </p:cNvSpPr>
          <p:nvPr/>
        </p:nvSpPr>
        <p:spPr>
          <a:xfrm>
            <a:off x="1757519" y="3142008"/>
            <a:ext cx="155612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chemeClr val="bg1">
                    <a:lumMod val="50000"/>
                  </a:schemeClr>
                </a:solidFill>
                <a:latin typeface="Amatic SC" panose="020B0604020202020204" charset="-79"/>
                <a:cs typeface="Amatic SC" panose="020B0604020202020204" charset="-79"/>
              </a:rPr>
              <a:t>cần</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chemeClr val="bg1">
                    <a:lumMod val="50000"/>
                  </a:schemeClr>
                </a:solidFill>
                <a:latin typeface="Amatic SC" panose="020B0604020202020204" charset="-79"/>
                <a:cs typeface="Amatic SC" panose="020B0604020202020204" charset="-79"/>
              </a:rPr>
              <a:t>thiết</a:t>
            </a:r>
            <a:r>
              <a:rPr lang="en-US" sz="2800" b="1" dirty="0">
                <a:solidFill>
                  <a:schemeClr val="bg1">
                    <a:lumMod val="50000"/>
                  </a:schemeClr>
                </a:solidFill>
                <a:latin typeface="Amatic SC" panose="020B0604020202020204" charset="-79"/>
                <a:cs typeface="Amatic SC" panose="020B0604020202020204" charset="-79"/>
              </a:rPr>
              <a:t>: 5h</a:t>
            </a:r>
            <a:endParaRPr lang="en" sz="2800" b="1" dirty="0">
              <a:solidFill>
                <a:schemeClr val="bg1">
                  <a:lumMod val="50000"/>
                </a:schemeClr>
              </a:solidFill>
              <a:latin typeface="Amatic SC" panose="020B0604020202020204" charset="-79"/>
              <a:cs typeface="Amatic SC" panose="020B0604020202020204" charset="-79"/>
            </a:endParaRPr>
          </a:p>
        </p:txBody>
      </p:sp>
      <p:sp>
        <p:nvSpPr>
          <p:cNvPr id="9" name="Google Shape;267;p29">
            <a:extLst>
              <a:ext uri="{FF2B5EF4-FFF2-40B4-BE49-F238E27FC236}">
                <a16:creationId xmlns:a16="http://schemas.microsoft.com/office/drawing/2014/main" id="{87D757C4-BD58-4796-A3C3-C7F99AFAB769}"/>
              </a:ext>
            </a:extLst>
          </p:cNvPr>
          <p:cNvSpPr txBox="1">
            <a:spLocks/>
          </p:cNvSpPr>
          <p:nvPr/>
        </p:nvSpPr>
        <p:spPr>
          <a:xfrm>
            <a:off x="1719914" y="2402703"/>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err="1">
                <a:solidFill>
                  <a:srgbClr val="F99900"/>
                </a:solidFill>
                <a:latin typeface="Amatic SC" panose="020B0604020202020204" charset="-79"/>
                <a:cs typeface="Amatic SC" panose="020B0604020202020204" charset="-79"/>
              </a:rPr>
              <a:t>thặng</a:t>
            </a:r>
            <a:r>
              <a:rPr lang="en-US" sz="2800" b="1">
                <a:solidFill>
                  <a:schemeClr val="bg1">
                    <a:lumMod val="50000"/>
                  </a:schemeClr>
                </a:solidFill>
                <a:latin typeface="Amatic SC" panose="020B0604020202020204" charset="-79"/>
                <a:cs typeface="Amatic SC" panose="020B0604020202020204" charset="-79"/>
              </a:rPr>
              <a:t> </a:t>
            </a:r>
            <a:r>
              <a:rPr lang="en-US" sz="2800" b="1" err="1">
                <a:solidFill>
                  <a:srgbClr val="F99900"/>
                </a:solidFill>
                <a:latin typeface="Amatic SC" panose="020B0604020202020204" charset="-79"/>
                <a:cs typeface="Amatic SC" panose="020B0604020202020204" charset="-79"/>
              </a:rPr>
              <a:t>dư</a:t>
            </a:r>
            <a:r>
              <a:rPr lang="en-US" sz="2800" b="1">
                <a:solidFill>
                  <a:srgbClr val="F99900"/>
                </a:solidFill>
                <a:latin typeface="Amatic SC" panose="020B0604020202020204" charset="-79"/>
                <a:cs typeface="Amatic SC" panose="020B0604020202020204" charset="-79"/>
              </a:rPr>
              <a:t>: 5h</a:t>
            </a:r>
            <a:endParaRPr lang="en" sz="2800" b="1">
              <a:solidFill>
                <a:srgbClr val="F99900"/>
              </a:solidFill>
              <a:latin typeface="Amatic SC" panose="020B0604020202020204" charset="-79"/>
              <a:cs typeface="Amatic SC" panose="020B0604020202020204" charset="-79"/>
            </a:endParaRPr>
          </a:p>
        </p:txBody>
      </p:sp>
      <mc:AlternateContent xmlns:mc="http://schemas.openxmlformats.org/markup-compatibility/2006">
        <mc:Choice xmlns:a14="http://schemas.microsoft.com/office/drawing/2010/main" Requires="a14">
          <p:sp>
            <p:nvSpPr>
              <p:cNvPr id="10" name="Text Placeholder 1"/>
              <p:cNvSpPr txBox="1">
                <a:spLocks/>
              </p:cNvSpPr>
              <p:nvPr/>
            </p:nvSpPr>
            <p:spPr>
              <a:xfrm>
                <a:off x="3680447" y="2728871"/>
                <a:ext cx="5377097" cy="81435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US" dirty="0">
                    <a:latin typeface="Times New Roman" panose="02020603050405020304" pitchFamily="18" charset="0"/>
                    <a:cs typeface="Times New Roman" panose="02020603050405020304" pitchFamily="18" charset="0"/>
                  </a:rPr>
                  <a:t>Tỷ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thặng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a:t>
                </a:r>
                <a:r>
                  <a:rPr lang="en-US"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5</m:t>
                        </m:r>
                      </m:den>
                    </m:f>
                    <m:r>
                      <a:rPr lang="en-US" b="0" i="1" smtClean="0">
                        <a:latin typeface="Cambria Math" panose="02040503050406030204" pitchFamily="18" charset="0"/>
                      </a:rPr>
                      <m:t>  </m:t>
                    </m:r>
                    <m:r>
                      <a:rPr lang="vi-VN" b="0" i="1" smtClean="0">
                        <a:latin typeface="Cambria Math" panose="02040503050406030204" pitchFamily="18" charset="0"/>
                      </a:rPr>
                      <m:t>.</m:t>
                    </m:r>
                    <m:r>
                      <a:rPr lang="en-US" b="0" i="1" smtClean="0">
                        <a:latin typeface="Cambria Math" panose="02040503050406030204" pitchFamily="18" charset="0"/>
                      </a:rPr>
                      <m:t> 100%=100%</m:t>
                    </m:r>
                  </m:oMath>
                </a14:m>
                <a:endParaRPr lang="en-US" b="0" dirty="0">
                  <a:latin typeface="Times New Roman" panose="02020603050405020304" pitchFamily="18" charset="0"/>
                  <a:cs typeface="Times New Roman" panose="02020603050405020304" pitchFamily="18" charset="0"/>
                </a:endParaRPr>
              </a:p>
              <a:p>
                <a:pPr marL="127000" indent="0">
                  <a:buNone/>
                </a:pPr>
                <a:endParaRPr lang="en-US" dirty="0"/>
              </a:p>
            </p:txBody>
          </p:sp>
        </mc:Choice>
        <mc:Fallback>
          <p:sp>
            <p:nvSpPr>
              <p:cNvPr id="10" name="Text Placeholder 1"/>
              <p:cNvSpPr txBox="1">
                <a:spLocks noRot="1" noChangeAspect="1" noMove="1" noResize="1" noEditPoints="1" noAdjustHandles="1" noChangeArrowheads="1" noChangeShapeType="1" noTextEdit="1"/>
              </p:cNvSpPr>
              <p:nvPr/>
            </p:nvSpPr>
            <p:spPr>
              <a:xfrm>
                <a:off x="3680447" y="2728871"/>
                <a:ext cx="5377097" cy="81435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4369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tuyệt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đối</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B7C49AF-6B49-485B-B7F1-695C5307274A}"/>
              </a:ext>
            </a:extLst>
          </p:cNvPr>
          <p:cNvCxnSpPr>
            <a:cxnSpLocks/>
          </p:cNvCxnSpPr>
          <p:nvPr/>
        </p:nvCxnSpPr>
        <p:spPr>
          <a:xfrm>
            <a:off x="1505901" y="2992971"/>
            <a:ext cx="2212901" cy="0"/>
          </a:xfrm>
          <a:prstGeom prst="line">
            <a:avLst/>
          </a:prstGeom>
          <a:ln w="38100">
            <a:solidFill>
              <a:srgbClr val="F9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9EAA09-46A5-4D48-A12D-CF21BD59B21B}"/>
              </a:ext>
            </a:extLst>
          </p:cNvPr>
          <p:cNvCxnSpPr>
            <a:cxnSpLocks/>
          </p:cNvCxnSpPr>
          <p:nvPr/>
        </p:nvCxnSpPr>
        <p:spPr>
          <a:xfrm>
            <a:off x="1505901" y="3162355"/>
            <a:ext cx="221290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267;p29">
            <a:extLst>
              <a:ext uri="{FF2B5EF4-FFF2-40B4-BE49-F238E27FC236}">
                <a16:creationId xmlns:a16="http://schemas.microsoft.com/office/drawing/2014/main" id="{87D757C4-BD58-4796-A3C3-C7F99AFAB769}"/>
              </a:ext>
            </a:extLst>
          </p:cNvPr>
          <p:cNvSpPr txBox="1">
            <a:spLocks/>
          </p:cNvSpPr>
          <p:nvPr/>
        </p:nvSpPr>
        <p:spPr>
          <a:xfrm>
            <a:off x="1962074" y="3291367"/>
            <a:ext cx="155612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chemeClr val="bg1">
                    <a:lumMod val="50000"/>
                  </a:schemeClr>
                </a:solidFill>
                <a:latin typeface="Amatic SC" panose="020B0604020202020204" charset="-79"/>
                <a:cs typeface="Amatic SC" panose="020B0604020202020204" charset="-79"/>
              </a:rPr>
              <a:t>cần</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chemeClr val="bg1">
                    <a:lumMod val="50000"/>
                  </a:schemeClr>
                </a:solidFill>
                <a:latin typeface="Amatic SC" panose="020B0604020202020204" charset="-79"/>
                <a:cs typeface="Amatic SC" panose="020B0604020202020204" charset="-79"/>
              </a:rPr>
              <a:t>thiết</a:t>
            </a:r>
            <a:r>
              <a:rPr lang="en-US" sz="2800" b="1" dirty="0">
                <a:solidFill>
                  <a:schemeClr val="bg1">
                    <a:lumMod val="50000"/>
                  </a:schemeClr>
                </a:solidFill>
                <a:latin typeface="Amatic SC" panose="020B0604020202020204" charset="-79"/>
                <a:cs typeface="Amatic SC" panose="020B0604020202020204" charset="-79"/>
              </a:rPr>
              <a:t>: 5h</a:t>
            </a:r>
            <a:endParaRPr lang="en" sz="2800" b="1" dirty="0">
              <a:solidFill>
                <a:schemeClr val="bg1">
                  <a:lumMod val="50000"/>
                </a:schemeClr>
              </a:solidFill>
              <a:latin typeface="Amatic SC" panose="020B0604020202020204" charset="-79"/>
              <a:cs typeface="Amatic SC" panose="020B0604020202020204" charset="-79"/>
            </a:endParaRPr>
          </a:p>
        </p:txBody>
      </p:sp>
      <p:sp>
        <p:nvSpPr>
          <p:cNvPr id="9" name="Google Shape;267;p29">
            <a:extLst>
              <a:ext uri="{FF2B5EF4-FFF2-40B4-BE49-F238E27FC236}">
                <a16:creationId xmlns:a16="http://schemas.microsoft.com/office/drawing/2014/main" id="{87D757C4-BD58-4796-A3C3-C7F99AFAB769}"/>
              </a:ext>
            </a:extLst>
          </p:cNvPr>
          <p:cNvSpPr txBox="1">
            <a:spLocks/>
          </p:cNvSpPr>
          <p:nvPr/>
        </p:nvSpPr>
        <p:spPr>
          <a:xfrm>
            <a:off x="1962074" y="2423448"/>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rgbClr val="F99900"/>
                </a:solidFill>
                <a:latin typeface="Amatic SC" panose="020B0604020202020204" charset="-79"/>
                <a:cs typeface="Amatic SC" panose="020B0604020202020204" charset="-79"/>
              </a:rPr>
              <a:t>thặng</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rgbClr val="F99900"/>
                </a:solidFill>
                <a:latin typeface="Amatic SC" panose="020B0604020202020204" charset="-79"/>
                <a:cs typeface="Amatic SC" panose="020B0604020202020204" charset="-79"/>
              </a:rPr>
              <a:t>dư</a:t>
            </a:r>
            <a:r>
              <a:rPr lang="en-US" sz="2800" b="1" dirty="0">
                <a:solidFill>
                  <a:srgbClr val="F99900"/>
                </a:solidFill>
                <a:latin typeface="Amatic SC" panose="020B0604020202020204" charset="-79"/>
                <a:cs typeface="Amatic SC" panose="020B0604020202020204" charset="-79"/>
              </a:rPr>
              <a:t>: 8h</a:t>
            </a:r>
            <a:endParaRPr lang="en" sz="2800" b="1" dirty="0">
              <a:solidFill>
                <a:srgbClr val="F99900"/>
              </a:solidFill>
              <a:latin typeface="Amatic SC" panose="020B0604020202020204" charset="-79"/>
              <a:cs typeface="Amatic SC" panose="020B0604020202020204" charset="-79"/>
            </a:endParaRPr>
          </a:p>
        </p:txBody>
      </p:sp>
      <mc:AlternateContent xmlns:mc="http://schemas.openxmlformats.org/markup-compatibility/2006">
        <mc:Choice xmlns:a14="http://schemas.microsoft.com/office/drawing/2010/main" Requires="a14">
          <p:sp>
            <p:nvSpPr>
              <p:cNvPr id="10" name="Text Placeholder 1"/>
              <p:cNvSpPr txBox="1">
                <a:spLocks/>
              </p:cNvSpPr>
              <p:nvPr/>
            </p:nvSpPr>
            <p:spPr>
              <a:xfrm>
                <a:off x="3807598" y="2726983"/>
                <a:ext cx="4696701" cy="644197"/>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US" dirty="0"/>
                  <a:t>Tỷ </a:t>
                </a:r>
                <a:r>
                  <a:rPr lang="en-US" dirty="0" err="1"/>
                  <a:t>suất</a:t>
                </a:r>
                <a:r>
                  <a:rPr lang="en-US" dirty="0"/>
                  <a:t> </a:t>
                </a:r>
                <a:r>
                  <a:rPr lang="en-US" dirty="0" err="1"/>
                  <a:t>giá</a:t>
                </a:r>
                <a:r>
                  <a:rPr lang="en-US" dirty="0"/>
                  <a:t> </a:t>
                </a:r>
                <a:r>
                  <a:rPr lang="en-US" dirty="0" err="1"/>
                  <a:t>trị</a:t>
                </a:r>
                <a:r>
                  <a:rPr lang="en-US" dirty="0"/>
                  <a:t> </a:t>
                </a:r>
                <a:r>
                  <a:rPr lang="en-US" dirty="0" err="1"/>
                  <a:t>thặng</a:t>
                </a:r>
                <a:r>
                  <a:rPr lang="en-US" dirty="0"/>
                  <a:t> </a:t>
                </a:r>
                <a:r>
                  <a:rPr lang="en-US" dirty="0" err="1"/>
                  <a:t>dư</a:t>
                </a:r>
                <a:r>
                  <a:rPr lang="en-US" dirty="0"/>
                  <a:t>: m’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5</m:t>
                        </m:r>
                      </m:den>
                    </m:f>
                    <m:r>
                      <a:rPr lang="en-US" b="0" i="1" smtClean="0">
                        <a:latin typeface="Cambria Math" panose="02040503050406030204" pitchFamily="18" charset="0"/>
                      </a:rPr>
                      <m:t>  </m:t>
                    </m:r>
                    <m:r>
                      <a:rPr lang="vi-VN" b="0" i="1" smtClean="0">
                        <a:latin typeface="Cambria Math" panose="02040503050406030204" pitchFamily="18" charset="0"/>
                      </a:rPr>
                      <m:t>.</m:t>
                    </m:r>
                    <m:r>
                      <a:rPr lang="en-US" b="0" i="1" smtClean="0">
                        <a:latin typeface="Cambria Math" panose="02040503050406030204" pitchFamily="18" charset="0"/>
                      </a:rPr>
                      <m:t> 100%=160%</m:t>
                    </m:r>
                  </m:oMath>
                </a14:m>
                <a:endParaRPr lang="en-US" b="0" dirty="0"/>
              </a:p>
              <a:p>
                <a:pPr marL="127000" indent="0">
                  <a:buNone/>
                </a:pPr>
                <a:endParaRPr lang="en-US" dirty="0"/>
              </a:p>
            </p:txBody>
          </p:sp>
        </mc:Choice>
        <mc:Fallback>
          <p:sp>
            <p:nvSpPr>
              <p:cNvPr id="10" name="Text Placeholder 1"/>
              <p:cNvSpPr txBox="1">
                <a:spLocks noRot="1" noChangeAspect="1" noMove="1" noResize="1" noEditPoints="1" noAdjustHandles="1" noChangeArrowheads="1" noChangeShapeType="1" noTextEdit="1"/>
              </p:cNvSpPr>
              <p:nvPr/>
            </p:nvSpPr>
            <p:spPr>
              <a:xfrm>
                <a:off x="3807598" y="2726983"/>
                <a:ext cx="4696701" cy="644197"/>
              </a:xfrm>
              <a:prstGeom prst="rect">
                <a:avLst/>
              </a:prstGeom>
              <a:blipFill>
                <a:blip r:embed="rId2"/>
                <a:stretch>
                  <a:fillRect/>
                </a:stretch>
              </a:blipFill>
            </p:spPr>
            <p:txBody>
              <a:bodyPr/>
              <a:lstStyle/>
              <a:p>
                <a:r>
                  <a:rPr lang="en-US">
                    <a:noFill/>
                  </a:rPr>
                  <a:t> </a:t>
                </a:r>
              </a:p>
            </p:txBody>
          </p:sp>
        </mc:Fallback>
      </mc:AlternateContent>
      <p:sp>
        <p:nvSpPr>
          <p:cNvPr id="4" name="Text Placeholder 3"/>
          <p:cNvSpPr>
            <a:spLocks noGrp="1"/>
          </p:cNvSpPr>
          <p:nvPr>
            <p:ph type="body" idx="1"/>
          </p:nvPr>
        </p:nvSpPr>
        <p:spPr>
          <a:xfrm>
            <a:off x="838201" y="1656785"/>
            <a:ext cx="6896841" cy="1076070"/>
          </a:xfrm>
        </p:spPr>
        <p:txBody>
          <a:bodyPr/>
          <a:lstStyle/>
          <a:p>
            <a:pPr marL="127000" indent="0">
              <a:buNone/>
            </a:pP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ca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3h,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(5h)</a:t>
            </a:r>
          </a:p>
        </p:txBody>
      </p:sp>
    </p:spTree>
    <p:extLst>
      <p:ext uri="{BB962C8B-B14F-4D97-AF65-F5344CB8AC3E}">
        <p14:creationId xmlns:p14="http://schemas.microsoft.com/office/powerpoint/2010/main" val="1918955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1"/>
          <p:cNvSpPr txBox="1">
            <a:spLocks noGrp="1"/>
          </p:cNvSpPr>
          <p:nvPr>
            <p:ph type="body" idx="1"/>
          </p:nvPr>
        </p:nvSpPr>
        <p:spPr>
          <a:xfrm>
            <a:off x="864751" y="3594334"/>
            <a:ext cx="4753102" cy="1373054"/>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&lt;&gt;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endParaRPr sz="2000" dirty="0">
              <a:latin typeface="Times New Roman" panose="02020603050405020304" pitchFamily="18" charset="0"/>
              <a:cs typeface="Times New Roman" panose="02020603050405020304" pitchFamily="18" charset="0"/>
            </a:endParaRPr>
          </a:p>
        </p:txBody>
      </p:sp>
      <p:sp>
        <p:nvSpPr>
          <p:cNvPr id="635" name="Google Shape;635;p31"/>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vi-VN" b="1" dirty="0">
                <a:latin typeface="Times New Roman" panose="02020603050405020304" pitchFamily="18" charset="0"/>
                <a:cs typeface="Times New Roman" panose="02020603050405020304" pitchFamily="18" charset="0"/>
              </a:rPr>
              <a:t>Sản xuất giá trị thặng dư tuyệt đối</a:t>
            </a:r>
          </a:p>
        </p:txBody>
      </p:sp>
      <p:grpSp>
        <p:nvGrpSpPr>
          <p:cNvPr id="577" name="Google Shape;577;p31"/>
          <p:cNvGrpSpPr/>
          <p:nvPr/>
        </p:nvGrpSpPr>
        <p:grpSpPr>
          <a:xfrm flipH="1">
            <a:off x="5616796" y="1934329"/>
            <a:ext cx="3092167" cy="2043755"/>
            <a:chOff x="1191836" y="1331250"/>
            <a:chExt cx="4960164" cy="3278400"/>
          </a:xfrm>
        </p:grpSpPr>
        <p:sp>
          <p:nvSpPr>
            <p:cNvPr id="578" name="Google Shape;578;p31"/>
            <p:cNvSpPr/>
            <p:nvPr/>
          </p:nvSpPr>
          <p:spPr>
            <a:xfrm>
              <a:off x="2614300" y="3929775"/>
              <a:ext cx="1458550" cy="645650"/>
            </a:xfrm>
            <a:custGeom>
              <a:avLst/>
              <a:gdLst/>
              <a:ahLst/>
              <a:cxnLst/>
              <a:rect l="l" t="t" r="r" b="b"/>
              <a:pathLst>
                <a:path w="58342" h="25826" extrusionOk="0">
                  <a:moveTo>
                    <a:pt x="6073" y="1"/>
                  </a:moveTo>
                  <a:cubicBezTo>
                    <a:pt x="4215" y="1"/>
                    <a:pt x="2465" y="394"/>
                    <a:pt x="870" y="1096"/>
                  </a:cubicBezTo>
                  <a:cubicBezTo>
                    <a:pt x="834" y="1108"/>
                    <a:pt x="810" y="1120"/>
                    <a:pt x="775" y="1144"/>
                  </a:cubicBezTo>
                  <a:cubicBezTo>
                    <a:pt x="513" y="1251"/>
                    <a:pt x="251" y="1382"/>
                    <a:pt x="1" y="1513"/>
                  </a:cubicBezTo>
                  <a:lnTo>
                    <a:pt x="1" y="24313"/>
                  </a:lnTo>
                  <a:cubicBezTo>
                    <a:pt x="239" y="24444"/>
                    <a:pt x="489" y="24563"/>
                    <a:pt x="739" y="24670"/>
                  </a:cubicBezTo>
                  <a:cubicBezTo>
                    <a:pt x="786" y="24694"/>
                    <a:pt x="822" y="24718"/>
                    <a:pt x="870" y="24730"/>
                  </a:cubicBezTo>
                  <a:cubicBezTo>
                    <a:pt x="2358" y="25397"/>
                    <a:pt x="4013" y="25778"/>
                    <a:pt x="5739" y="25813"/>
                  </a:cubicBezTo>
                  <a:cubicBezTo>
                    <a:pt x="5847" y="25825"/>
                    <a:pt x="5954" y="25825"/>
                    <a:pt x="6073" y="25825"/>
                  </a:cubicBezTo>
                  <a:lnTo>
                    <a:pt x="58341" y="25825"/>
                  </a:lnTo>
                  <a:lnTo>
                    <a:pt x="58341" y="24670"/>
                  </a:lnTo>
                  <a:lnTo>
                    <a:pt x="870" y="24670"/>
                  </a:lnTo>
                  <a:lnTo>
                    <a:pt x="870" y="1144"/>
                  </a:lnTo>
                  <a:lnTo>
                    <a:pt x="58341" y="1144"/>
                  </a:lnTo>
                  <a:lnTo>
                    <a:pt x="58341"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191836" y="3940390"/>
              <a:ext cx="2919426" cy="645650"/>
            </a:xfrm>
            <a:custGeom>
              <a:avLst/>
              <a:gdLst/>
              <a:ahLst/>
              <a:cxnLst/>
              <a:rect l="l" t="t" r="r" b="b"/>
              <a:pathLst>
                <a:path w="116777" h="25826" extrusionOk="0">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199550" y="4249176"/>
              <a:ext cx="2919425" cy="326250"/>
            </a:xfrm>
            <a:custGeom>
              <a:avLst/>
              <a:gdLst/>
              <a:ahLst/>
              <a:cxnLst/>
              <a:rect l="l" t="t" r="r" b="b"/>
              <a:pathLst>
                <a:path w="116777" h="13050" extrusionOk="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636025" y="3958350"/>
              <a:ext cx="1436825" cy="588200"/>
            </a:xfrm>
            <a:custGeom>
              <a:avLst/>
              <a:gdLst/>
              <a:ahLst/>
              <a:cxnLst/>
              <a:rect l="l" t="t" r="r" b="b"/>
              <a:pathLst>
                <a:path w="57473" h="23528" extrusionOk="0">
                  <a:moveTo>
                    <a:pt x="1" y="1"/>
                  </a:moveTo>
                  <a:lnTo>
                    <a:pt x="1" y="23527"/>
                  </a:lnTo>
                  <a:lnTo>
                    <a:pt x="57472" y="23527"/>
                  </a:lnTo>
                  <a:lnTo>
                    <a:pt x="57472"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636025" y="4503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636025" y="4457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636025" y="44113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2636025" y="4364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2636025" y="4318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2636025" y="4272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2636025" y="42259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2636025" y="4179525"/>
              <a:ext cx="1436525" cy="0"/>
            </a:xfrm>
            <a:custGeom>
              <a:avLst/>
              <a:gdLst/>
              <a:ahLst/>
              <a:cxnLst/>
              <a:rect l="l" t="t" r="r" b="b"/>
              <a:pathLst>
                <a:path w="5746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2636025" y="4133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2636025" y="40866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2636025" y="404050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2636025" y="399407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2443450" y="3967575"/>
              <a:ext cx="170875" cy="570050"/>
            </a:xfrm>
            <a:custGeom>
              <a:avLst/>
              <a:gdLst/>
              <a:ahLst/>
              <a:cxnLst/>
              <a:rect l="l" t="t" r="r" b="b"/>
              <a:pathLst>
                <a:path w="6835" h="22802" extrusionOk="0">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1283175" y="3929775"/>
              <a:ext cx="412000" cy="645650"/>
            </a:xfrm>
            <a:custGeom>
              <a:avLst/>
              <a:gdLst/>
              <a:ahLst/>
              <a:cxnLst/>
              <a:rect l="l" t="t" r="r" b="b"/>
              <a:pathLst>
                <a:path w="16480" h="25826" extrusionOk="0">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2149375" y="3929775"/>
              <a:ext cx="411975" cy="645650"/>
            </a:xfrm>
            <a:custGeom>
              <a:avLst/>
              <a:gdLst/>
              <a:ahLst/>
              <a:cxnLst/>
              <a:rect l="l" t="t" r="r" b="b"/>
              <a:pathLst>
                <a:path w="16479" h="25826" extrusionOk="0">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1842176" y="3459775"/>
              <a:ext cx="1240949" cy="448300"/>
            </a:xfrm>
            <a:custGeom>
              <a:avLst/>
              <a:gdLst/>
              <a:ahLst/>
              <a:cxnLst/>
              <a:rect l="l" t="t" r="r" b="b"/>
              <a:pathLst>
                <a:path w="49638" h="17932" extrusionOk="0">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1703175" y="3438049"/>
              <a:ext cx="2188100" cy="491750"/>
            </a:xfrm>
            <a:custGeom>
              <a:avLst/>
              <a:gdLst/>
              <a:ahLst/>
              <a:cxnLst/>
              <a:rect l="l" t="t" r="r" b="b"/>
              <a:pathLst>
                <a:path w="87524" h="19670" extrusionOk="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1842175" y="38753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1842175" y="3839900"/>
              <a:ext cx="1094225" cy="0"/>
            </a:xfrm>
            <a:custGeom>
              <a:avLst/>
              <a:gdLst/>
              <a:ahLst/>
              <a:cxnLst/>
              <a:rect l="l" t="t" r="r" b="b"/>
              <a:pathLst>
                <a:path w="43769"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1842175" y="38047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1842175" y="376935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1842175" y="373422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1842175" y="36988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1842175" y="366337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1842175" y="362825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1842175" y="359282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1842175" y="35577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1842175" y="35223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1842175" y="34871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1703175" y="3698800"/>
              <a:ext cx="2187800" cy="231000"/>
            </a:xfrm>
            <a:custGeom>
              <a:avLst/>
              <a:gdLst/>
              <a:ahLst/>
              <a:cxnLst/>
              <a:rect l="l" t="t" r="r" b="b"/>
              <a:pathLst>
                <a:path w="87512" h="9240" extrusionOk="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3513825" y="3438050"/>
              <a:ext cx="314050" cy="491750"/>
            </a:xfrm>
            <a:custGeom>
              <a:avLst/>
              <a:gdLst/>
              <a:ahLst/>
              <a:cxnLst/>
              <a:rect l="l" t="t" r="r" b="b"/>
              <a:pathLst>
                <a:path w="12562" h="19670" extrusionOk="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2993225" y="3438050"/>
              <a:ext cx="314050" cy="491750"/>
            </a:xfrm>
            <a:custGeom>
              <a:avLst/>
              <a:gdLst/>
              <a:ahLst/>
              <a:cxnLst/>
              <a:rect l="l" t="t" r="r" b="b"/>
              <a:pathLst>
                <a:path w="12562" h="19670" extrusionOk="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5053130" y="1929378"/>
              <a:ext cx="1097175" cy="1598124"/>
            </a:xfrm>
            <a:custGeom>
              <a:avLst/>
              <a:gdLst/>
              <a:ahLst/>
              <a:cxnLst/>
              <a:rect l="l" t="t" r="r" b="b"/>
              <a:pathLst>
                <a:path w="43887" h="63925" fill="none" extrusionOk="0">
                  <a:moveTo>
                    <a:pt x="0" y="63925"/>
                  </a:moveTo>
                  <a:lnTo>
                    <a:pt x="43887" y="63925"/>
                  </a:lnTo>
                  <a:lnTo>
                    <a:pt x="21944" y="0"/>
                  </a:lnTo>
                  <a:close/>
                </a:path>
              </a:pathLst>
            </a:custGeom>
            <a:noFill/>
            <a:ln w="23225" cap="rnd" cmpd="sng">
              <a:solidFill>
                <a:srgbClr val="F378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1782100" y="1626444"/>
              <a:ext cx="1097175" cy="1598124"/>
            </a:xfrm>
            <a:custGeom>
              <a:avLst/>
              <a:gdLst/>
              <a:ahLst/>
              <a:cxnLst/>
              <a:rect l="l" t="t" r="r" b="b"/>
              <a:pathLst>
                <a:path w="43887" h="63925" fill="none" extrusionOk="0">
                  <a:moveTo>
                    <a:pt x="1" y="63925"/>
                  </a:moveTo>
                  <a:lnTo>
                    <a:pt x="43887" y="63925"/>
                  </a:lnTo>
                  <a:lnTo>
                    <a:pt x="21944" y="0"/>
                  </a:lnTo>
                  <a:close/>
                </a:path>
              </a:pathLst>
            </a:custGeom>
            <a:noFill/>
            <a:ln w="23225" cap="rnd" cmpd="sng">
              <a:solidFill>
                <a:srgbClr val="F378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rot="364683">
              <a:off x="2298199" y="1502074"/>
              <a:ext cx="3389425" cy="558349"/>
            </a:xfrm>
            <a:custGeom>
              <a:avLst/>
              <a:gdLst/>
              <a:ahLst/>
              <a:cxnLst/>
              <a:rect l="l" t="t" r="r" b="b"/>
              <a:pathLst>
                <a:path w="135577" h="22334" extrusionOk="0">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3229550" y="4287275"/>
              <a:ext cx="1521350" cy="161350"/>
            </a:xfrm>
            <a:custGeom>
              <a:avLst/>
              <a:gdLst/>
              <a:ahLst/>
              <a:cxnLst/>
              <a:rect l="l" t="t" r="r" b="b"/>
              <a:pathLst>
                <a:path w="60854" h="6454" extrusionOk="0">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2982200" y="4448600"/>
              <a:ext cx="2016050" cy="161050"/>
            </a:xfrm>
            <a:custGeom>
              <a:avLst/>
              <a:gdLst/>
              <a:ahLst/>
              <a:cxnLst/>
              <a:rect l="l" t="t" r="r" b="b"/>
              <a:pathLst>
                <a:path w="80642" h="6442" extrusionOk="0">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612650" y="2929050"/>
              <a:ext cx="734025" cy="1358250"/>
            </a:xfrm>
            <a:custGeom>
              <a:avLst/>
              <a:gdLst/>
              <a:ahLst/>
              <a:cxnLst/>
              <a:rect l="l" t="t" r="r" b="b"/>
              <a:pathLst>
                <a:path w="29361" h="54330" extrusionOk="0">
                  <a:moveTo>
                    <a:pt x="9299" y="1"/>
                  </a:moveTo>
                  <a:cubicBezTo>
                    <a:pt x="9299" y="1"/>
                    <a:pt x="0" y="43518"/>
                    <a:pt x="9299" y="54329"/>
                  </a:cubicBezTo>
                  <a:lnTo>
                    <a:pt x="20908" y="54329"/>
                  </a:lnTo>
                  <a:cubicBezTo>
                    <a:pt x="21336" y="53829"/>
                    <a:pt x="21729" y="53269"/>
                    <a:pt x="22074" y="52626"/>
                  </a:cubicBezTo>
                  <a:cubicBezTo>
                    <a:pt x="29361" y="39601"/>
                    <a:pt x="20908" y="1"/>
                    <a:pt x="20908"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95150" y="2929050"/>
              <a:ext cx="251525" cy="1315675"/>
            </a:xfrm>
            <a:custGeom>
              <a:avLst/>
              <a:gdLst/>
              <a:ahLst/>
              <a:cxnLst/>
              <a:rect l="l" t="t" r="r" b="b"/>
              <a:pathLst>
                <a:path w="10061" h="52627" extrusionOk="0">
                  <a:moveTo>
                    <a:pt x="0" y="1"/>
                  </a:moveTo>
                  <a:cubicBezTo>
                    <a:pt x="6644" y="33136"/>
                    <a:pt x="2441" y="52567"/>
                    <a:pt x="2441" y="52567"/>
                  </a:cubicBezTo>
                  <a:lnTo>
                    <a:pt x="2774" y="52626"/>
                  </a:lnTo>
                  <a:cubicBezTo>
                    <a:pt x="10061" y="39601"/>
                    <a:pt x="1608" y="1"/>
                    <a:pt x="1608"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861475" y="1824450"/>
              <a:ext cx="257500" cy="1104625"/>
            </a:xfrm>
            <a:custGeom>
              <a:avLst/>
              <a:gdLst/>
              <a:ahLst/>
              <a:cxnLst/>
              <a:rect l="l" t="t" r="r" b="b"/>
              <a:pathLst>
                <a:path w="10300" h="44185" extrusionOk="0">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990075" y="1966150"/>
              <a:ext cx="167300" cy="962925"/>
            </a:xfrm>
            <a:custGeom>
              <a:avLst/>
              <a:gdLst/>
              <a:ahLst/>
              <a:cxnLst/>
              <a:rect l="l" t="t" r="r" b="b"/>
              <a:pathLst>
                <a:path w="6692" h="38517" extrusionOk="0">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527800" y="4126225"/>
              <a:ext cx="924550" cy="161075"/>
            </a:xfrm>
            <a:custGeom>
              <a:avLst/>
              <a:gdLst/>
              <a:ahLst/>
              <a:cxnLst/>
              <a:rect l="l" t="t" r="r" b="b"/>
              <a:pathLst>
                <a:path w="36982" h="6443" extrusionOk="0">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1711813" y="3232185"/>
              <a:ext cx="1168325" cy="279525"/>
            </a:xfrm>
            <a:custGeom>
              <a:avLst/>
              <a:gdLst/>
              <a:ahLst/>
              <a:cxnLst/>
              <a:rect l="l" t="t" r="r" b="b"/>
              <a:pathLst>
                <a:path w="46733" h="11181" extrusionOk="0">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983675" y="3522300"/>
              <a:ext cx="1168325" cy="279525"/>
            </a:xfrm>
            <a:custGeom>
              <a:avLst/>
              <a:gdLst/>
              <a:ahLst/>
              <a:cxnLst/>
              <a:rect l="l" t="t" r="r" b="b"/>
              <a:pathLst>
                <a:path w="46733" h="11181" extrusionOk="0">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3718300" y="1331250"/>
              <a:ext cx="543850" cy="723925"/>
            </a:xfrm>
            <a:custGeom>
              <a:avLst/>
              <a:gdLst/>
              <a:ahLst/>
              <a:cxnLst/>
              <a:rect l="l" t="t" r="r" b="b"/>
              <a:pathLst>
                <a:path w="21754" h="28957" extrusionOk="0">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3768025" y="2774875"/>
              <a:ext cx="444425" cy="308400"/>
            </a:xfrm>
            <a:custGeom>
              <a:avLst/>
              <a:gdLst/>
              <a:ahLst/>
              <a:cxnLst/>
              <a:rect l="l" t="t" r="r" b="b"/>
              <a:pathLst>
                <a:path w="17777" h="12336" extrusionOk="0">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3851075" y="1685150"/>
              <a:ext cx="278325" cy="278350"/>
            </a:xfrm>
            <a:custGeom>
              <a:avLst/>
              <a:gdLst/>
              <a:ahLst/>
              <a:cxnLst/>
              <a:rect l="l" t="t" r="r" b="b"/>
              <a:pathLst>
                <a:path w="11133" h="11134" fill="none" extrusionOk="0">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5305066" y="3501381"/>
              <a:ext cx="846849" cy="279525"/>
            </a:xfrm>
            <a:custGeom>
              <a:avLst/>
              <a:gdLst/>
              <a:ahLst/>
              <a:cxnLst/>
              <a:rect l="l" t="t" r="r" b="b"/>
              <a:pathLst>
                <a:path w="33874" h="11181" extrusionOk="0">
                  <a:moveTo>
                    <a:pt x="30826" y="1"/>
                  </a:moveTo>
                  <a:cubicBezTo>
                    <a:pt x="23261" y="8524"/>
                    <a:pt x="13356" y="10169"/>
                    <a:pt x="6834"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3"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023324" y="3251166"/>
              <a:ext cx="846849" cy="279525"/>
            </a:xfrm>
            <a:custGeom>
              <a:avLst/>
              <a:gdLst/>
              <a:ahLst/>
              <a:cxnLst/>
              <a:rect l="l" t="t" r="r" b="b"/>
              <a:pathLst>
                <a:path w="33874" h="11181" extrusionOk="0">
                  <a:moveTo>
                    <a:pt x="30838" y="1"/>
                  </a:moveTo>
                  <a:cubicBezTo>
                    <a:pt x="23266" y="8524"/>
                    <a:pt x="13357" y="10169"/>
                    <a:pt x="6835"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4"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3904350" y="2834100"/>
              <a:ext cx="308100" cy="249175"/>
            </a:xfrm>
            <a:custGeom>
              <a:avLst/>
              <a:gdLst/>
              <a:ahLst/>
              <a:cxnLst/>
              <a:rect l="l" t="t" r="r" b="b"/>
              <a:pathLst>
                <a:path w="12324" h="9967" extrusionOk="0">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3774275" y="1947700"/>
              <a:ext cx="432225" cy="183375"/>
            </a:xfrm>
            <a:custGeom>
              <a:avLst/>
              <a:gdLst/>
              <a:ahLst/>
              <a:cxnLst/>
              <a:rect l="l" t="t" r="r" b="b"/>
              <a:pathLst>
                <a:path w="17289" h="7335" extrusionOk="0">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rgbClr val="F3787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576;p31"/>
          <p:cNvSpPr txBox="1">
            <a:spLocks/>
          </p:cNvSpPr>
          <p:nvPr/>
        </p:nvSpPr>
        <p:spPr>
          <a:xfrm>
            <a:off x="864750" y="1505299"/>
            <a:ext cx="4498200" cy="1810247"/>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vi-VN" sz="2000" dirty="0">
                <a:latin typeface="+mj-lt"/>
              </a:rPr>
              <a:t> Những con đường chủ yếu để</a:t>
            </a:r>
            <a:r>
              <a:rPr lang="en-US" sz="2000" dirty="0">
                <a:latin typeface="+mj-lt"/>
              </a:rPr>
              <a:t> </a:t>
            </a:r>
            <a:r>
              <a:rPr lang="en-US" sz="2000" dirty="0" err="1">
                <a:latin typeface="+mj-lt"/>
              </a:rPr>
              <a:t>sản</a:t>
            </a:r>
            <a:r>
              <a:rPr lang="en-US" sz="2000" dirty="0">
                <a:latin typeface="+mj-lt"/>
              </a:rPr>
              <a:t> </a:t>
            </a:r>
            <a:r>
              <a:rPr lang="en-US" sz="2000" dirty="0" err="1">
                <a:latin typeface="+mj-lt"/>
              </a:rPr>
              <a:t>xuất</a:t>
            </a:r>
            <a:r>
              <a:rPr lang="vi-VN" sz="2000" dirty="0">
                <a:latin typeface="+mj-lt"/>
              </a:rPr>
              <a:t>  ra giá trị thặng dư tuyệt đối:  </a:t>
            </a:r>
          </a:p>
          <a:p>
            <a:pPr marL="742950" lvl="1" indent="-285750">
              <a:buClr>
                <a:schemeClr val="dk1"/>
              </a:buClr>
              <a:buSzPts val="1100"/>
            </a:pPr>
            <a:r>
              <a:rPr lang="vi-VN" sz="2000" dirty="0">
                <a:latin typeface="+mj-lt"/>
              </a:rPr>
              <a:t>Tăng thời gian làm việc trong 1 ngày, tháng, năm… </a:t>
            </a:r>
          </a:p>
          <a:p>
            <a:pPr marL="742950" lvl="1" indent="-285750">
              <a:buClr>
                <a:schemeClr val="dk1"/>
              </a:buClr>
              <a:buSzPts val="1100"/>
            </a:pPr>
            <a:r>
              <a:rPr lang="vi-VN" sz="2000" dirty="0">
                <a:latin typeface="+mj-lt"/>
              </a:rPr>
              <a:t>Tăng cường độ lao động. </a:t>
            </a:r>
          </a:p>
        </p:txBody>
      </p:sp>
    </p:spTree>
    <p:extLst>
      <p:ext uri="{BB962C8B-B14F-4D97-AF65-F5344CB8AC3E}">
        <p14:creationId xmlns:p14="http://schemas.microsoft.com/office/powerpoint/2010/main" val="2810657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67761" y="1414522"/>
            <a:ext cx="4498200" cy="1512900"/>
          </a:xfrm>
        </p:spPr>
        <p:txBody>
          <a:bodyPr/>
          <a:lstStyle/>
          <a:p>
            <a:r>
              <a:rPr lang="en-US" sz="1800" dirty="0" err="1">
                <a:latin typeface="Times New Roman" panose="02020603050405020304" pitchFamily="18" charset="0"/>
                <a:cs typeface="Times New Roman" panose="02020603050405020304" pitchFamily="18" charset="0"/>
              </a:rPr>
              <a:t>Rút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ngắn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đối</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B7C49AF-6B49-485B-B7F1-695C5307274A}"/>
              </a:ext>
            </a:extLst>
          </p:cNvPr>
          <p:cNvCxnSpPr>
            <a:cxnSpLocks/>
          </p:cNvCxnSpPr>
          <p:nvPr/>
        </p:nvCxnSpPr>
        <p:spPr>
          <a:xfrm flipV="1">
            <a:off x="2058644" y="3022688"/>
            <a:ext cx="1332256" cy="3099"/>
          </a:xfrm>
          <a:prstGeom prst="line">
            <a:avLst/>
          </a:prstGeom>
          <a:ln w="38100">
            <a:solidFill>
              <a:srgbClr val="F9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9EAA09-46A5-4D48-A12D-CF21BD59B21B}"/>
              </a:ext>
            </a:extLst>
          </p:cNvPr>
          <p:cNvCxnSpPr>
            <a:cxnSpLocks/>
          </p:cNvCxnSpPr>
          <p:nvPr/>
        </p:nvCxnSpPr>
        <p:spPr>
          <a:xfrm>
            <a:off x="2058644" y="3242850"/>
            <a:ext cx="133225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267;p29">
            <a:extLst>
              <a:ext uri="{FF2B5EF4-FFF2-40B4-BE49-F238E27FC236}">
                <a16:creationId xmlns:a16="http://schemas.microsoft.com/office/drawing/2014/main" id="{87D757C4-BD58-4796-A3C3-C7F99AFAB769}"/>
              </a:ext>
            </a:extLst>
          </p:cNvPr>
          <p:cNvSpPr txBox="1">
            <a:spLocks/>
          </p:cNvSpPr>
          <p:nvPr/>
        </p:nvSpPr>
        <p:spPr>
          <a:xfrm>
            <a:off x="2058644" y="3374398"/>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chemeClr val="bg1">
                    <a:lumMod val="50000"/>
                  </a:schemeClr>
                </a:solidFill>
                <a:latin typeface="Amatic SC" panose="020B0604020202020204" charset="-79"/>
                <a:cs typeface="Amatic SC" panose="020B0604020202020204" charset="-79"/>
              </a:rPr>
              <a:t>cần</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chemeClr val="bg1">
                    <a:lumMod val="50000"/>
                  </a:schemeClr>
                </a:solidFill>
                <a:latin typeface="Amatic SC" panose="020B0604020202020204" charset="-79"/>
                <a:cs typeface="Amatic SC" panose="020B0604020202020204" charset="-79"/>
              </a:rPr>
              <a:t>thiết</a:t>
            </a:r>
            <a:r>
              <a:rPr lang="en-US" sz="2800" b="1" dirty="0">
                <a:solidFill>
                  <a:schemeClr val="bg1">
                    <a:lumMod val="50000"/>
                  </a:schemeClr>
                </a:solidFill>
                <a:latin typeface="Amatic SC" panose="020B0604020202020204" charset="-79"/>
                <a:cs typeface="Amatic SC" panose="020B0604020202020204" charset="-79"/>
              </a:rPr>
              <a:t>: 2h</a:t>
            </a:r>
            <a:endParaRPr lang="en" sz="2800" b="1" dirty="0">
              <a:solidFill>
                <a:schemeClr val="bg1">
                  <a:lumMod val="50000"/>
                </a:schemeClr>
              </a:solidFill>
              <a:latin typeface="Amatic SC" panose="020B0604020202020204" charset="-79"/>
              <a:cs typeface="Amatic SC" panose="020B0604020202020204" charset="-79"/>
            </a:endParaRPr>
          </a:p>
        </p:txBody>
      </p:sp>
      <p:sp>
        <p:nvSpPr>
          <p:cNvPr id="9" name="Google Shape;267;p29">
            <a:extLst>
              <a:ext uri="{FF2B5EF4-FFF2-40B4-BE49-F238E27FC236}">
                <a16:creationId xmlns:a16="http://schemas.microsoft.com/office/drawing/2014/main" id="{87D757C4-BD58-4796-A3C3-C7F99AFAB769}"/>
              </a:ext>
            </a:extLst>
          </p:cNvPr>
          <p:cNvSpPr txBox="1">
            <a:spLocks/>
          </p:cNvSpPr>
          <p:nvPr/>
        </p:nvSpPr>
        <p:spPr>
          <a:xfrm>
            <a:off x="1957010" y="2478366"/>
            <a:ext cx="1559853"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l">
              <a:buClr>
                <a:srgbClr val="F27775"/>
              </a:buClr>
              <a:buSzPts val="4000"/>
            </a:pPr>
            <a:r>
              <a:rPr lang="en-US" sz="2800" b="1" dirty="0" err="1">
                <a:solidFill>
                  <a:srgbClr val="F99900"/>
                </a:solidFill>
                <a:latin typeface="Amatic SC" panose="020B0604020202020204" charset="-79"/>
                <a:cs typeface="Amatic SC" panose="020B0604020202020204" charset="-79"/>
              </a:rPr>
              <a:t>thặng</a:t>
            </a:r>
            <a:r>
              <a:rPr lang="en-US" sz="2800" b="1" dirty="0">
                <a:solidFill>
                  <a:schemeClr val="bg1">
                    <a:lumMod val="50000"/>
                  </a:schemeClr>
                </a:solidFill>
                <a:latin typeface="Amatic SC" panose="020B0604020202020204" charset="-79"/>
                <a:cs typeface="Amatic SC" panose="020B0604020202020204" charset="-79"/>
              </a:rPr>
              <a:t> </a:t>
            </a:r>
            <a:r>
              <a:rPr lang="en-US" sz="2800" b="1" dirty="0" err="1">
                <a:solidFill>
                  <a:srgbClr val="F99900"/>
                </a:solidFill>
                <a:latin typeface="Amatic SC" panose="020B0604020202020204" charset="-79"/>
                <a:cs typeface="Amatic SC" panose="020B0604020202020204" charset="-79"/>
              </a:rPr>
              <a:t>dư</a:t>
            </a:r>
            <a:r>
              <a:rPr lang="en-US" sz="2800" b="1" dirty="0">
                <a:solidFill>
                  <a:srgbClr val="F99900"/>
                </a:solidFill>
                <a:latin typeface="Amatic SC" panose="020B0604020202020204" charset="-79"/>
                <a:cs typeface="Amatic SC" panose="020B0604020202020204" charset="-79"/>
              </a:rPr>
              <a:t>: 8h</a:t>
            </a:r>
            <a:endParaRPr lang="en" sz="2800" b="1" dirty="0">
              <a:solidFill>
                <a:srgbClr val="F99900"/>
              </a:solidFill>
              <a:latin typeface="Amatic SC" panose="020B0604020202020204" charset="-79"/>
              <a:cs typeface="Amatic SC" panose="020B0604020202020204" charset="-79"/>
            </a:endParaRPr>
          </a:p>
        </p:txBody>
      </p:sp>
      <mc:AlternateContent xmlns:mc="http://schemas.openxmlformats.org/markup-compatibility/2006">
        <mc:Choice xmlns:a14="http://schemas.microsoft.com/office/drawing/2010/main" Requires="a14">
          <p:sp>
            <p:nvSpPr>
              <p:cNvPr id="10" name="Text Placeholder 1"/>
              <p:cNvSpPr txBox="1">
                <a:spLocks/>
              </p:cNvSpPr>
              <p:nvPr/>
            </p:nvSpPr>
            <p:spPr>
              <a:xfrm>
                <a:off x="3516862" y="2803288"/>
                <a:ext cx="5093737" cy="879124"/>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US" sz="1800" dirty="0">
                    <a:latin typeface="Times New Roman" panose="02020603050405020304" pitchFamily="18" charset="0"/>
                    <a:cs typeface="Times New Roman" panose="02020603050405020304" pitchFamily="18" charset="0"/>
                  </a:rPr>
                  <a:t>Tỷ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thặng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dư</a:t>
                </a:r>
                <a:r>
                  <a:rPr lang="en-US" sz="1800"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  </m:t>
                    </m:r>
                    <m:r>
                      <a:rPr lang="vi-VN" sz="1800" b="0" i="1" smtClean="0">
                        <a:latin typeface="Cambria Math" panose="02040503050406030204" pitchFamily="18" charset="0"/>
                      </a:rPr>
                      <m:t>.</m:t>
                    </m:r>
                    <m:r>
                      <a:rPr lang="en-US" sz="1800" b="0" i="1" smtClean="0">
                        <a:latin typeface="Cambria Math" panose="02040503050406030204" pitchFamily="18" charset="0"/>
                      </a:rPr>
                      <m:t> 100%=400%</m:t>
                    </m:r>
                  </m:oMath>
                </a14:m>
                <a:endParaRPr lang="en-US" sz="1800" b="0" dirty="0">
                  <a:latin typeface="Times New Roman" panose="02020603050405020304" pitchFamily="18" charset="0"/>
                  <a:cs typeface="Times New Roman" panose="02020603050405020304" pitchFamily="18" charset="0"/>
                </a:endParaRPr>
              </a:p>
              <a:p>
                <a:pPr marL="127000" indent="0">
                  <a:buNone/>
                </a:pPr>
                <a:endParaRPr lang="en-US" dirty="0"/>
              </a:p>
            </p:txBody>
          </p:sp>
        </mc:Choice>
        <mc:Fallback>
          <p:sp>
            <p:nvSpPr>
              <p:cNvPr id="10" name="Text Placeholder 1"/>
              <p:cNvSpPr txBox="1">
                <a:spLocks noRot="1" noChangeAspect="1" noMove="1" noResize="1" noEditPoints="1" noAdjustHandles="1" noChangeArrowheads="1" noChangeShapeType="1" noTextEdit="1"/>
              </p:cNvSpPr>
              <p:nvPr/>
            </p:nvSpPr>
            <p:spPr>
              <a:xfrm>
                <a:off x="3516862" y="2803288"/>
                <a:ext cx="5093737" cy="87912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4392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49043" y="1666875"/>
            <a:ext cx="6709107" cy="2812324"/>
          </a:xfrm>
        </p:spPr>
        <p:txBody>
          <a:bodyPr/>
          <a:lstStyle/>
          <a:p>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biệt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&lt;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nghiệp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mình</a:t>
            </a: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giảm</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giá</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trị</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cá</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biệt</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800" dirty="0" err="1">
                <a:latin typeface="Times New Roman" panose="02020603050405020304" pitchFamily="18" charset="0"/>
                <a:cs typeface="Times New Roman" panose="02020603050405020304" pitchFamily="18" charset="0"/>
                <a:sym typeface="Wingdings" panose="05000000000000000000" pitchFamily="2" charset="2"/>
              </a:rPr>
              <a:t>Tính</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chất</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p>
          <a:p>
            <a:pPr lvl="1"/>
            <a:r>
              <a:rPr lang="en-US" sz="1800" dirty="0" err="1">
                <a:latin typeface="Times New Roman" panose="02020603050405020304" pitchFamily="18" charset="0"/>
                <a:cs typeface="Times New Roman" panose="02020603050405020304" pitchFamily="18" charset="0"/>
                <a:sym typeface="Wingdings" panose="05000000000000000000" pitchFamily="2" charset="2"/>
              </a:rPr>
              <a:t>Tạm</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thời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đối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với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mỗi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nhà</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tư</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bản</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p>
          <a:p>
            <a:pPr lvl="1"/>
            <a:r>
              <a:rPr lang="en-US" sz="1800" dirty="0" err="1">
                <a:latin typeface="Times New Roman" panose="02020603050405020304" pitchFamily="18" charset="0"/>
                <a:cs typeface="Times New Roman" panose="02020603050405020304" pitchFamily="18" charset="0"/>
                <a:sym typeface="Wingdings" panose="05000000000000000000" pitchFamily="2" charset="2"/>
              </a:rPr>
              <a:t>Phổ</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biến</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với</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xã</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hội</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p>
          <a:p>
            <a:pPr lvl="1"/>
            <a:r>
              <a:rPr lang="en-US" sz="1800" dirty="0" err="1">
                <a:latin typeface="Times New Roman" panose="02020603050405020304" pitchFamily="18" charset="0"/>
                <a:cs typeface="Times New Roman" panose="02020603050405020304" pitchFamily="18" charset="0"/>
                <a:sym typeface="Wingdings" panose="05000000000000000000" pitchFamily="2" charset="2"/>
              </a:rPr>
              <a:t>Là</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biến</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tướng</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của</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giá</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trị</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thặng</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dư</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tương</a:t>
            </a:r>
            <a:r>
              <a:rPr 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latin typeface="Times New Roman" panose="02020603050405020304" pitchFamily="18" charset="0"/>
                <a:cs typeface="Times New Roman" panose="02020603050405020304" pitchFamily="18" charset="0"/>
                <a:sym typeface="Wingdings" panose="05000000000000000000" pitchFamily="2" charset="2"/>
              </a:rPr>
              <a:t>đối</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thặng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siêu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ngạch</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681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C547D-3D5E-4614-9E7B-7C92D8FB4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sp>
        <p:nvSpPr>
          <p:cNvPr id="3" name="Title 1">
            <a:extLst>
              <a:ext uri="{FF2B5EF4-FFF2-40B4-BE49-F238E27FC236}">
                <a16:creationId xmlns:a16="http://schemas.microsoft.com/office/drawing/2014/main" id="{419A88E2-2477-4332-AF79-C5950A0E62FB}"/>
              </a:ext>
            </a:extLst>
          </p:cNvPr>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prstTxWarp prst="textNoShape">
              <a:avLst/>
            </a:prstTxWarp>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charset="0"/>
              </a:defRPr>
            </a:lvl2pPr>
            <a:lvl3pPr lvl="2" algn="r" rtl="0" eaLnBrk="0" fontAlgn="base" hangingPunct="0">
              <a:spcBef>
                <a:spcPts val="0"/>
              </a:spcBef>
              <a:spcAft>
                <a:spcPts val="0"/>
              </a:spcAft>
              <a:buSzPts val="4800"/>
              <a:buNone/>
              <a:defRPr sz="4800" b="1">
                <a:solidFill>
                  <a:schemeClr val="tx2"/>
                </a:solidFill>
                <a:latin typeface="Arial" charset="0"/>
              </a:defRPr>
            </a:lvl3pPr>
            <a:lvl4pPr lvl="3" algn="r" rtl="0" eaLnBrk="0" fontAlgn="base" hangingPunct="0">
              <a:spcBef>
                <a:spcPts val="0"/>
              </a:spcBef>
              <a:spcAft>
                <a:spcPts val="0"/>
              </a:spcAft>
              <a:buSzPts val="4800"/>
              <a:buNone/>
              <a:defRPr sz="4800" b="1">
                <a:solidFill>
                  <a:schemeClr val="tx2"/>
                </a:solidFill>
                <a:latin typeface="Arial" charset="0"/>
              </a:defRPr>
            </a:lvl4pPr>
            <a:lvl5pPr lvl="4" algn="r" rtl="0" eaLnBrk="0" fontAlgn="base" hangingPunct="0">
              <a:spcBef>
                <a:spcPts val="0"/>
              </a:spcBef>
              <a:spcAft>
                <a:spcPts val="0"/>
              </a:spcAft>
              <a:buSzPts val="4800"/>
              <a:buNone/>
              <a:defRPr sz="4800" b="1">
                <a:solidFill>
                  <a:schemeClr val="tx2"/>
                </a:solidFill>
                <a:latin typeface="Arial" charset="0"/>
              </a:defRPr>
            </a:lvl5pPr>
            <a:lvl6pPr marL="457200" lvl="5" algn="r" rtl="0" fontAlgn="base">
              <a:spcBef>
                <a:spcPts val="0"/>
              </a:spcBef>
              <a:spcAft>
                <a:spcPts val="0"/>
              </a:spcAft>
              <a:buSzPts val="4800"/>
              <a:buNone/>
              <a:defRPr sz="4800" b="1">
                <a:solidFill>
                  <a:schemeClr val="tx2"/>
                </a:solidFill>
                <a:latin typeface="Arial" charset="0"/>
              </a:defRPr>
            </a:lvl6pPr>
            <a:lvl7pPr marL="914400" lvl="6" algn="r" rtl="0" fontAlgn="base">
              <a:spcBef>
                <a:spcPts val="0"/>
              </a:spcBef>
              <a:spcAft>
                <a:spcPts val="0"/>
              </a:spcAft>
              <a:buSzPts val="4800"/>
              <a:buNone/>
              <a:defRPr sz="4800" b="1">
                <a:solidFill>
                  <a:schemeClr val="tx2"/>
                </a:solidFill>
                <a:latin typeface="Arial" charset="0"/>
              </a:defRPr>
            </a:lvl7pPr>
            <a:lvl8pPr marL="1371600" lvl="7" algn="r" rtl="0" fontAlgn="base">
              <a:spcBef>
                <a:spcPts val="0"/>
              </a:spcBef>
              <a:spcAft>
                <a:spcPts val="0"/>
              </a:spcAft>
              <a:buSzPts val="4800"/>
              <a:buNone/>
              <a:defRPr sz="4800" b="1">
                <a:solidFill>
                  <a:schemeClr val="tx2"/>
                </a:solidFill>
                <a:latin typeface="Arial" charset="0"/>
              </a:defRPr>
            </a:lvl8pPr>
            <a:lvl9pPr marL="1828800" lvl="8" algn="r" rtl="0" fontAlgn="base">
              <a:spcBef>
                <a:spcPts val="0"/>
              </a:spcBef>
              <a:spcAft>
                <a:spcPts val="0"/>
              </a:spcAft>
              <a:buSzPts val="4800"/>
              <a:buNone/>
              <a:defRPr sz="4800" b="1">
                <a:solidFill>
                  <a:schemeClr val="tx2"/>
                </a:solidFill>
                <a:latin typeface="Arial"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194888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9"/>
          <p:cNvSpPr txBox="1">
            <a:spLocks noGrp="1"/>
          </p:cNvSpPr>
          <p:nvPr>
            <p:ph type="ctrTitle" idx="4294967295"/>
          </p:nvPr>
        </p:nvSpPr>
        <p:spPr>
          <a:xfrm>
            <a:off x="1483875" y="1026613"/>
            <a:ext cx="1506975" cy="420111"/>
          </a:xfrm>
          <a:prstGeom prst="rect">
            <a:avLst/>
          </a:prstGeom>
        </p:spPr>
        <p:txBody>
          <a:bodyPr spcFirstLastPara="1" wrap="square" lIns="0" tIns="0" rIns="0" bIns="0" anchor="b" anchorCtr="0">
            <a:noAutofit/>
          </a:bodyPr>
          <a:lstStyle/>
          <a:p>
            <a:pPr marL="0" lvl="0" indent="0" algn="l" rtl="0">
              <a:lnSpc>
                <a:spcPct val="70000"/>
              </a:lnSpc>
              <a:spcBef>
                <a:spcPts val="0"/>
              </a:spcBef>
              <a:spcAft>
                <a:spcPts val="0"/>
              </a:spcAft>
              <a:buNone/>
            </a:pPr>
            <a:r>
              <a:rPr lang="en" dirty="0">
                <a:solidFill>
                  <a:schemeClr val="accent1"/>
                </a:solidFill>
              </a:rPr>
              <a:t>Tiền là gì ?</a:t>
            </a:r>
            <a:endParaRPr dirty="0">
              <a:solidFill>
                <a:schemeClr val="accent1"/>
              </a:solidFill>
            </a:endParaRPr>
          </a:p>
        </p:txBody>
      </p:sp>
      <p:sp>
        <p:nvSpPr>
          <p:cNvPr id="558" name="Google Shape;558;p19"/>
          <p:cNvSpPr txBox="1">
            <a:spLocks noGrp="1"/>
          </p:cNvSpPr>
          <p:nvPr>
            <p:ph type="subTitle" idx="4294967295"/>
          </p:nvPr>
        </p:nvSpPr>
        <p:spPr>
          <a:xfrm>
            <a:off x="1027925" y="1969102"/>
            <a:ext cx="3788400" cy="78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Font typeface="Arial"/>
              <a:buChar char="-"/>
            </a:pPr>
            <a:r>
              <a:rPr lang="en" sz="1800">
                <a:latin typeface="Arial"/>
                <a:ea typeface="Arial"/>
                <a:cs typeface="Arial"/>
                <a:sym typeface="Arial"/>
              </a:rPr>
              <a:t>Là sản vật cuối cùng của lưu thông hàng hóa, đồng thời cũng là hình thức biểu hiện đầu tiên của tư bản.</a:t>
            </a:r>
            <a:endParaRPr sz="1800">
              <a:latin typeface="Arial"/>
              <a:ea typeface="Arial"/>
              <a:cs typeface="Arial"/>
              <a:sym typeface="Arial"/>
            </a:endParaRPr>
          </a:p>
        </p:txBody>
      </p:sp>
      <p:sp>
        <p:nvSpPr>
          <p:cNvPr id="559" name="Google Shape;559;p1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560" name="Google Shape;560;p19"/>
          <p:cNvPicPr preferRelativeResize="0"/>
          <p:nvPr/>
        </p:nvPicPr>
        <p:blipFill>
          <a:blip r:embed="rId3">
            <a:alphaModFix/>
          </a:blip>
          <a:stretch>
            <a:fillRect/>
          </a:stretch>
        </p:blipFill>
        <p:spPr>
          <a:xfrm>
            <a:off x="5044300" y="1645625"/>
            <a:ext cx="3794900" cy="247126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50</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highlight>
                  <a:schemeClr val="accent1"/>
                </a:highlight>
                <a:latin typeface="Barlow SemiBold"/>
                <a:ea typeface="Barlow SemiBold"/>
                <a:cs typeface="Barlow SemiBold"/>
                <a:sym typeface="Barlow SemiBold"/>
              </a:rPr>
              <a:t>Any questions?</a:t>
            </a:r>
            <a:endParaRPr/>
          </a:p>
        </p:txBody>
      </p:sp>
      <p:pic>
        <p:nvPicPr>
          <p:cNvPr id="884" name="Google Shape;884;p50"/>
          <p:cNvPicPr preferRelativeResize="0"/>
          <p:nvPr/>
        </p:nvPicPr>
        <p:blipFill rotWithShape="1">
          <a:blip r:embed="rId3">
            <a:alphaModFix/>
          </a:blip>
          <a:srcRect r="62099"/>
          <a:stretch/>
        </p:blipFill>
        <p:spPr>
          <a:xfrm>
            <a:off x="648603" y="0"/>
            <a:ext cx="292085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566" name="Google Shape;566;p20"/>
          <p:cNvSpPr txBox="1"/>
          <p:nvPr/>
        </p:nvSpPr>
        <p:spPr>
          <a:xfrm>
            <a:off x="966175"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1"/>
                </a:solidFill>
              </a:rPr>
              <a:t>Sự vận động của đồng tiền thông thường </a:t>
            </a:r>
            <a:endParaRPr sz="2000" b="1" dirty="0">
              <a:solidFill>
                <a:schemeClr val="accent1"/>
              </a:solidFill>
            </a:endParaRPr>
          </a:p>
        </p:txBody>
      </p:sp>
      <p:sp>
        <p:nvSpPr>
          <p:cNvPr id="567" name="Google Shape;567;p20"/>
          <p:cNvSpPr txBox="1"/>
          <p:nvPr/>
        </p:nvSpPr>
        <p:spPr>
          <a:xfrm>
            <a:off x="966175" y="1548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3838"/>
                </a:solidFill>
                <a:highlight>
                  <a:srgbClr val="FFFFFF"/>
                </a:highlight>
              </a:rPr>
              <a:t>Trong lưu thông hàng hóa đơn giản: </a:t>
            </a:r>
            <a:endParaRPr sz="1800">
              <a:solidFill>
                <a:srgbClr val="383838"/>
              </a:solidFill>
              <a:highlight>
                <a:srgbClr val="FFFFFF"/>
              </a:highlight>
            </a:endParaRPr>
          </a:p>
          <a:p>
            <a:pPr marL="457200" lvl="0" indent="-342900" algn="l" rtl="0">
              <a:spcBef>
                <a:spcPts val="0"/>
              </a:spcBef>
              <a:spcAft>
                <a:spcPts val="0"/>
              </a:spcAft>
              <a:buClr>
                <a:srgbClr val="383838"/>
              </a:buClr>
              <a:buSzPts val="1800"/>
              <a:buChar char="-"/>
            </a:pPr>
            <a:r>
              <a:rPr lang="en" sz="1800">
                <a:solidFill>
                  <a:srgbClr val="383838"/>
                </a:solidFill>
                <a:highlight>
                  <a:srgbClr val="FFFFFF"/>
                </a:highlight>
              </a:rPr>
              <a:t>tiền được vận động theo công thức H-T-H (hàng - tiền - hàng).</a:t>
            </a:r>
            <a:endParaRPr sz="1800">
              <a:solidFill>
                <a:srgbClr val="383838"/>
              </a:solidFill>
              <a:highlight>
                <a:srgbClr val="FFFFFF"/>
              </a:highlight>
            </a:endParaRPr>
          </a:p>
          <a:p>
            <a:pPr marL="0" lvl="0" indent="0" algn="l" rtl="0">
              <a:spcBef>
                <a:spcPts val="0"/>
              </a:spcBef>
              <a:spcAft>
                <a:spcPts val="0"/>
              </a:spcAft>
              <a:buNone/>
            </a:pPr>
            <a:endParaRPr sz="1150">
              <a:solidFill>
                <a:srgbClr val="383838"/>
              </a:solidFill>
              <a:highlight>
                <a:srgbClr val="FFFFFF"/>
              </a:highlight>
            </a:endParaRPr>
          </a:p>
          <a:p>
            <a:pPr marL="0" lvl="0" indent="0" algn="l" rtl="0">
              <a:spcBef>
                <a:spcPts val="0"/>
              </a:spcBef>
              <a:spcAft>
                <a:spcPts val="0"/>
              </a:spcAft>
              <a:buNone/>
            </a:pPr>
            <a:endParaRPr sz="1150">
              <a:solidFill>
                <a:srgbClr val="383838"/>
              </a:solidFill>
              <a:highlight>
                <a:srgbClr val="FFFFFF"/>
              </a:highlight>
            </a:endParaRPr>
          </a:p>
        </p:txBody>
      </p:sp>
      <p:pic>
        <p:nvPicPr>
          <p:cNvPr id="568" name="Google Shape;568;p20"/>
          <p:cNvPicPr preferRelativeResize="0"/>
          <p:nvPr/>
        </p:nvPicPr>
        <p:blipFill>
          <a:blip r:embed="rId3">
            <a:alphaModFix/>
          </a:blip>
          <a:stretch>
            <a:fillRect/>
          </a:stretch>
        </p:blipFill>
        <p:spPr>
          <a:xfrm>
            <a:off x="2898075" y="2519175"/>
            <a:ext cx="3479288" cy="2319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1"/>
          <p:cNvSpPr txBox="1">
            <a:spLocks noGrp="1"/>
          </p:cNvSpPr>
          <p:nvPr>
            <p:ph type="title"/>
          </p:nvPr>
        </p:nvSpPr>
        <p:spPr>
          <a:xfrm>
            <a:off x="508700" y="760150"/>
            <a:ext cx="4284300" cy="6537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000">
                <a:solidFill>
                  <a:srgbClr val="FFFFFF"/>
                </a:solidFill>
                <a:latin typeface="Barlow Light"/>
                <a:ea typeface="Barlow Light"/>
                <a:cs typeface="Barlow Light"/>
                <a:sym typeface="Barlow Light"/>
              </a:rPr>
              <a:t>Sự vận động của đồng tiền là tư bản</a:t>
            </a:r>
            <a:endParaRPr sz="2000">
              <a:solidFill>
                <a:srgbClr val="FFFFFF"/>
              </a:solidFill>
              <a:latin typeface="Barlow Light"/>
              <a:ea typeface="Barlow Light"/>
              <a:cs typeface="Barlow Light"/>
              <a:sym typeface="Barlow Light"/>
            </a:endParaRPr>
          </a:p>
          <a:p>
            <a:pPr marL="0" lvl="0" indent="0" algn="l" rtl="0">
              <a:spcBef>
                <a:spcPts val="0"/>
              </a:spcBef>
              <a:spcAft>
                <a:spcPts val="0"/>
              </a:spcAft>
              <a:buNone/>
            </a:pPr>
            <a:endParaRPr sz="2000">
              <a:solidFill>
                <a:srgbClr val="FFFFFF"/>
              </a:solidFill>
            </a:endParaRPr>
          </a:p>
        </p:txBody>
      </p:sp>
      <p:sp>
        <p:nvSpPr>
          <p:cNvPr id="574" name="Google Shape;574;p21"/>
          <p:cNvSpPr txBox="1">
            <a:spLocks noGrp="1"/>
          </p:cNvSpPr>
          <p:nvPr>
            <p:ph type="body" idx="1"/>
          </p:nvPr>
        </p:nvSpPr>
        <p:spPr>
          <a:xfrm>
            <a:off x="0" y="2062467"/>
            <a:ext cx="5283179" cy="182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dirty="0">
                <a:solidFill>
                  <a:schemeClr val="accent1"/>
                </a:solidFill>
                <a:highlight>
                  <a:srgbClr val="FFFFFF"/>
                </a:highlight>
                <a:latin typeface="Arial"/>
                <a:ea typeface="Arial"/>
                <a:cs typeface="Arial"/>
                <a:sym typeface="Arial"/>
              </a:rPr>
              <a:t>Trong lưu thông của tư bản:</a:t>
            </a:r>
            <a:endParaRPr sz="1800" dirty="0">
              <a:solidFill>
                <a:schemeClr val="accent1"/>
              </a:solidFill>
              <a:highlight>
                <a:srgbClr val="FFFFFF"/>
              </a:highlight>
              <a:latin typeface="Arial"/>
              <a:ea typeface="Arial"/>
              <a:cs typeface="Arial"/>
              <a:sym typeface="Arial"/>
            </a:endParaRPr>
          </a:p>
          <a:p>
            <a:pPr marL="457200" lvl="0" indent="-342900" algn="l" rtl="0">
              <a:spcBef>
                <a:spcPts val="600"/>
              </a:spcBef>
              <a:spcAft>
                <a:spcPts val="0"/>
              </a:spcAft>
              <a:buClr>
                <a:srgbClr val="383838"/>
              </a:buClr>
              <a:buSzPts val="1800"/>
              <a:buFont typeface="Arial"/>
              <a:buChar char="-"/>
            </a:pPr>
            <a:r>
              <a:rPr lang="en" sz="1800" dirty="0">
                <a:solidFill>
                  <a:srgbClr val="383838"/>
                </a:solidFill>
                <a:highlight>
                  <a:srgbClr val="FFFFFF"/>
                </a:highlight>
                <a:latin typeface="Arial"/>
                <a:ea typeface="Arial"/>
                <a:cs typeface="Arial"/>
                <a:sym typeface="Arial"/>
              </a:rPr>
              <a:t>tiền sẽ được vận động theo công thức T-H-T (Tiền - Hàng - Tiền).</a:t>
            </a:r>
            <a:endParaRPr sz="1800" dirty="0">
              <a:solidFill>
                <a:srgbClr val="383838"/>
              </a:solidFill>
              <a:highlight>
                <a:srgbClr val="FFFFFF"/>
              </a:highlight>
              <a:latin typeface="Arial"/>
              <a:ea typeface="Arial"/>
              <a:cs typeface="Arial"/>
              <a:sym typeface="Arial"/>
            </a:endParaRPr>
          </a:p>
        </p:txBody>
      </p:sp>
      <p:sp>
        <p:nvSpPr>
          <p:cNvPr id="575" name="Google Shape;575;p2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7</a:t>
            </a:fld>
            <a:endParaRPr>
              <a:solidFill>
                <a:schemeClr val="lt1"/>
              </a:solidFill>
            </a:endParaRPr>
          </a:p>
        </p:txBody>
      </p:sp>
      <p:pic>
        <p:nvPicPr>
          <p:cNvPr id="576" name="Google Shape;576;p21"/>
          <p:cNvPicPr preferRelativeResize="0"/>
          <p:nvPr/>
        </p:nvPicPr>
        <p:blipFill>
          <a:blip r:embed="rId3">
            <a:alphaModFix/>
          </a:blip>
          <a:stretch>
            <a:fillRect/>
          </a:stretch>
        </p:blipFill>
        <p:spPr>
          <a:xfrm>
            <a:off x="5072400" y="1530625"/>
            <a:ext cx="3827800" cy="254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2"/>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582" name="Google Shape;582;p22"/>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583" name="Google Shape;583;p22"/>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584" name="Google Shape;584;p22"/>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585" name="Google Shape;585;p22"/>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586" name="Google Shape;586;p22"/>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587" name="Google Shape;587;p22"/>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588" name="Google Shape;588;p22"/>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589" name="Google Shape;589;p22"/>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590" name="Google Shape;590;p22"/>
          <p:cNvCxnSpPr>
            <a:stCxn id="584" idx="7"/>
            <a:endCxn id="58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1" name="Google Shape;591;p22"/>
          <p:cNvCxnSpPr>
            <a:stCxn id="586" idx="7"/>
            <a:endCxn id="58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2" name="Google Shape;592;p22"/>
          <p:cNvCxnSpPr>
            <a:stCxn id="589" idx="7"/>
            <a:endCxn id="58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3" name="Google Shape;593;p22"/>
          <p:cNvCxnSpPr>
            <a:stCxn id="588" idx="7"/>
            <a:endCxn id="58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594" name="Google Shape;594;p22"/>
          <p:cNvPicPr preferRelativeResize="0"/>
          <p:nvPr/>
        </p:nvPicPr>
        <p:blipFill>
          <a:blip r:embed="rId3">
            <a:alphaModFix/>
          </a:blip>
          <a:stretch>
            <a:fillRect/>
          </a:stretch>
        </p:blipFill>
        <p:spPr>
          <a:xfrm>
            <a:off x="724863" y="2607850"/>
            <a:ext cx="3467375" cy="1169550"/>
          </a:xfrm>
          <a:prstGeom prst="rect">
            <a:avLst/>
          </a:prstGeom>
          <a:noFill/>
          <a:ln>
            <a:noFill/>
          </a:ln>
        </p:spPr>
      </p:pic>
      <p:pic>
        <p:nvPicPr>
          <p:cNvPr id="595" name="Google Shape;595;p22"/>
          <p:cNvPicPr preferRelativeResize="0"/>
          <p:nvPr/>
        </p:nvPicPr>
        <p:blipFill>
          <a:blip r:embed="rId4">
            <a:alphaModFix/>
          </a:blip>
          <a:stretch>
            <a:fillRect/>
          </a:stretch>
        </p:blipFill>
        <p:spPr>
          <a:xfrm>
            <a:off x="5120250" y="2607850"/>
            <a:ext cx="3581576" cy="1169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3"/>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01" name="Google Shape;601;p23"/>
          <p:cNvSpPr txBox="1"/>
          <p:nvPr/>
        </p:nvSpPr>
        <p:spPr>
          <a:xfrm>
            <a:off x="966175"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accent1"/>
              </a:solidFill>
            </a:endParaRPr>
          </a:p>
        </p:txBody>
      </p:sp>
      <p:sp>
        <p:nvSpPr>
          <p:cNvPr id="602" name="Google Shape;602;p23"/>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thông thường</a:t>
            </a:r>
            <a:endParaRPr sz="1800"/>
          </a:p>
        </p:txBody>
      </p:sp>
      <p:sp>
        <p:nvSpPr>
          <p:cNvPr id="603" name="Google Shape;603;p23"/>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Tiền tư bản</a:t>
            </a:r>
            <a:endParaRPr sz="1800"/>
          </a:p>
          <a:p>
            <a:pPr marL="0" lvl="0" indent="0" algn="l" rtl="0">
              <a:spcBef>
                <a:spcPts val="0"/>
              </a:spcBef>
              <a:spcAft>
                <a:spcPts val="0"/>
              </a:spcAft>
              <a:buNone/>
            </a:pPr>
            <a:endParaRPr/>
          </a:p>
        </p:txBody>
      </p:sp>
      <p:sp>
        <p:nvSpPr>
          <p:cNvPr id="604" name="Google Shape;604;p23"/>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05" name="Google Shape;605;p23"/>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06" name="Google Shape;606;p23"/>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07" name="Google Shape;607;p23"/>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sp>
        <p:nvSpPr>
          <p:cNvPr id="608" name="Google Shape;608;p23"/>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609" name="Google Shape;609;p23"/>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endParaRPr/>
          </a:p>
        </p:txBody>
      </p:sp>
      <p:cxnSp>
        <p:nvCxnSpPr>
          <p:cNvPr id="610" name="Google Shape;610;p23"/>
          <p:cNvCxnSpPr>
            <a:stCxn id="604" idx="7"/>
            <a:endCxn id="60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1" name="Google Shape;611;p23"/>
          <p:cNvCxnSpPr>
            <a:stCxn id="606" idx="7"/>
            <a:endCxn id="60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2" name="Google Shape;612;p23"/>
          <p:cNvCxnSpPr>
            <a:stCxn id="609" idx="7"/>
            <a:endCxn id="60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3" name="Google Shape;613;p23"/>
          <p:cNvCxnSpPr>
            <a:stCxn id="608" idx="7"/>
            <a:endCxn id="60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14" name="Google Shape;614;p23"/>
          <p:cNvPicPr preferRelativeResize="0"/>
          <p:nvPr/>
        </p:nvPicPr>
        <p:blipFill>
          <a:blip r:embed="rId3">
            <a:alphaModFix/>
          </a:blip>
          <a:stretch>
            <a:fillRect/>
          </a:stretch>
        </p:blipFill>
        <p:spPr>
          <a:xfrm>
            <a:off x="2481550" y="2582950"/>
            <a:ext cx="4312349" cy="2008175"/>
          </a:xfrm>
          <a:prstGeom prst="rect">
            <a:avLst/>
          </a:prstGeom>
          <a:noFill/>
          <a:ln>
            <a:noFill/>
          </a:ln>
        </p:spPr>
      </p:pic>
      <p:sp>
        <p:nvSpPr>
          <p:cNvPr id="615" name="Google Shape;615;p23"/>
          <p:cNvSpPr txBox="1"/>
          <p:nvPr/>
        </p:nvSpPr>
        <p:spPr>
          <a:xfrm>
            <a:off x="3502225" y="150150"/>
            <a:ext cx="2496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a:ea typeface="Barlow"/>
                <a:cs typeface="Barlow"/>
                <a:sym typeface="Barlow"/>
              </a:rPr>
              <a:t>Giống nhau</a:t>
            </a:r>
            <a:endParaRPr sz="2400" b="1">
              <a:solidFill>
                <a:schemeClr val="accent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1694</TotalTime>
  <Words>2576</Words>
  <Application>Microsoft Macintosh PowerPoint</Application>
  <PresentationFormat>On-screen Show (16:9)</PresentationFormat>
  <Paragraphs>288</Paragraphs>
  <Slides>50</Slides>
  <Notes>25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5" baseType="lpstr">
      <vt:lpstr>Nunito Light</vt:lpstr>
      <vt:lpstr>Impact</vt:lpstr>
      <vt:lpstr>Amatic SC</vt:lpstr>
      <vt:lpstr>Arial Black</vt:lpstr>
      <vt:lpstr>Cambria Math</vt:lpstr>
      <vt:lpstr>Meddon</vt:lpstr>
      <vt:lpstr>Barlow</vt:lpstr>
      <vt:lpstr>.VnAristote</vt:lpstr>
      <vt:lpstr>Times New Roman</vt:lpstr>
      <vt:lpstr>Arial</vt:lpstr>
      <vt:lpstr>Barlow SemiBold</vt:lpstr>
      <vt:lpstr>Nunito</vt:lpstr>
      <vt:lpstr>Barlow Light</vt:lpstr>
      <vt:lpstr>Lodovico template</vt:lpstr>
      <vt:lpstr>Equation</vt:lpstr>
      <vt:lpstr>GIÁ TRỊ THẶNG DƯ TRONG NỀN KINH TẾ THỊ TRƯỜNG</vt:lpstr>
      <vt:lpstr>Mục Lục:</vt:lpstr>
      <vt:lpstr>1.1. Nguồn gốc của giá trị thặng dư</vt:lpstr>
      <vt:lpstr>1.1.1 Công thức chung của tư bản</vt:lpstr>
      <vt:lpstr>Tiền là gì ?</vt:lpstr>
      <vt:lpstr>PowerPoint Presentation</vt:lpstr>
      <vt:lpstr>Sự vận động của đồng tiền là tư bản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Hàng hóa sức lao động</vt:lpstr>
      <vt:lpstr>Hàng hóa sức lao động</vt:lpstr>
      <vt:lpstr>Điều kiện sức lao động trở thành hàng hóa</vt:lpstr>
      <vt:lpstr>Giá trị hàng hóa sức lao động</vt:lpstr>
      <vt:lpstr>Giá trị hàng hóa sức lao động</vt:lpstr>
      <vt:lpstr>PowerPoint Presentation</vt:lpstr>
      <vt:lpstr>Giá trị sử dụng của hàng hóa sức lao động</vt:lpstr>
      <vt:lpstr>PowerPoint Presentation</vt:lpstr>
      <vt:lpstr>1.1.3. Sự sản xuất giá trị thặng dư</vt:lpstr>
      <vt:lpstr>Ví dụ:</vt:lpstr>
      <vt:lpstr>PowerPoint Presentation</vt:lpstr>
      <vt:lpstr>PowerPoint Presentation</vt:lpstr>
      <vt:lpstr>1.1.4. Tư bản bất biến và tư bản khả biến</vt:lpstr>
      <vt:lpstr>1.1.5. Tiền công trong chủ nghĩa tư bản</vt:lpstr>
      <vt:lpstr> 1.1.6 Tuần hoàn và chu chuyển tư bản</vt:lpstr>
      <vt:lpstr>Chu chuyển tư bản</vt:lpstr>
      <vt:lpstr>PowerPoint Presentation</vt:lpstr>
      <vt:lpstr>Tư bản cố định và tư bản lưu động</vt:lpstr>
      <vt:lpstr>PowerPoint Presentation</vt:lpstr>
      <vt:lpstr>Tư bản lưu động:</vt:lpstr>
      <vt:lpstr>1.2. Bản chất của giá trị thặng dư</vt:lpstr>
      <vt:lpstr>Tỷ suất giá trị</vt:lpstr>
      <vt:lpstr>PowerPoint Presentation</vt:lpstr>
      <vt:lpstr>PowerPoint Presentation</vt:lpstr>
      <vt:lpstr>PowerPoint Presentation</vt:lpstr>
      <vt:lpstr>1.3. Các phương pháp sản xuất giá trị thặng dư</vt:lpstr>
      <vt:lpstr>Sản xuất giá trị thặng dư tuyệt đối</vt:lpstr>
      <vt:lpstr>Sản xuất giá trị thặng dư tuyệt đối</vt:lpstr>
      <vt:lpstr>Sản xuất giá trị thặng dư tuyệt đối</vt:lpstr>
      <vt:lpstr>Sản xuất giá trị thặng dư tương đối</vt:lpstr>
      <vt:lpstr>Giá trị thặng dư siêu ngạch</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 04</dc:title>
  <dc:creator>admin</dc:creator>
  <cp:lastModifiedBy>Ngo Khanh Duy (FE FPTU HCM)</cp:lastModifiedBy>
  <cp:revision>26</cp:revision>
  <dcterms:modified xsi:type="dcterms:W3CDTF">2023-06-27T15:30:34Z</dcterms:modified>
</cp:coreProperties>
</file>